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6"/>
  </p:notesMasterIdLst>
  <p:handoutMasterIdLst>
    <p:handoutMasterId r:id="rId67"/>
  </p:handoutMasterIdLst>
  <p:sldIdLst>
    <p:sldId id="330" r:id="rId2"/>
    <p:sldId id="281" r:id="rId3"/>
    <p:sldId id="298" r:id="rId4"/>
    <p:sldId id="299" r:id="rId5"/>
    <p:sldId id="300" r:id="rId6"/>
    <p:sldId id="297" r:id="rId7"/>
    <p:sldId id="293" r:id="rId8"/>
    <p:sldId id="294" r:id="rId9"/>
    <p:sldId id="301" r:id="rId10"/>
    <p:sldId id="302" r:id="rId11"/>
    <p:sldId id="303" r:id="rId12"/>
    <p:sldId id="304" r:id="rId13"/>
    <p:sldId id="305" r:id="rId14"/>
    <p:sldId id="306" r:id="rId15"/>
    <p:sldId id="307" r:id="rId16"/>
    <p:sldId id="309" r:id="rId17"/>
    <p:sldId id="308" r:id="rId18"/>
    <p:sldId id="310" r:id="rId19"/>
    <p:sldId id="295" r:id="rId20"/>
    <p:sldId id="296" r:id="rId21"/>
    <p:sldId id="292" r:id="rId22"/>
    <p:sldId id="283" r:id="rId23"/>
    <p:sldId id="284" r:id="rId24"/>
    <p:sldId id="329" r:id="rId25"/>
    <p:sldId id="286" r:id="rId26"/>
    <p:sldId id="287" r:id="rId27"/>
    <p:sldId id="291" r:id="rId28"/>
    <p:sldId id="311" r:id="rId29"/>
    <p:sldId id="312" r:id="rId30"/>
    <p:sldId id="313" r:id="rId31"/>
    <p:sldId id="328" r:id="rId32"/>
    <p:sldId id="321" r:id="rId33"/>
    <p:sldId id="318" r:id="rId34"/>
    <p:sldId id="331" r:id="rId35"/>
    <p:sldId id="332" r:id="rId36"/>
    <p:sldId id="319" r:id="rId37"/>
    <p:sldId id="320" r:id="rId38"/>
    <p:sldId id="314" r:id="rId39"/>
    <p:sldId id="316" r:id="rId40"/>
    <p:sldId id="322" r:id="rId41"/>
    <p:sldId id="317" r:id="rId42"/>
    <p:sldId id="323" r:id="rId43"/>
    <p:sldId id="324" r:id="rId44"/>
    <p:sldId id="325" r:id="rId45"/>
    <p:sldId id="333" r:id="rId46"/>
    <p:sldId id="334" r:id="rId47"/>
    <p:sldId id="335" r:id="rId48"/>
    <p:sldId id="336" r:id="rId49"/>
    <p:sldId id="337" r:id="rId50"/>
    <p:sldId id="338" r:id="rId51"/>
    <p:sldId id="339" r:id="rId52"/>
    <p:sldId id="340" r:id="rId53"/>
    <p:sldId id="342" r:id="rId54"/>
    <p:sldId id="344" r:id="rId55"/>
    <p:sldId id="343" r:id="rId56"/>
    <p:sldId id="341" r:id="rId57"/>
    <p:sldId id="345" r:id="rId58"/>
    <p:sldId id="346" r:id="rId59"/>
    <p:sldId id="326" r:id="rId60"/>
    <p:sldId id="327" r:id="rId61"/>
    <p:sldId id="288" r:id="rId62"/>
    <p:sldId id="289" r:id="rId63"/>
    <p:sldId id="290" r:id="rId64"/>
    <p:sldId id="347" r:id="rId6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272F"/>
    <a:srgbClr val="4642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snapToObjects="1">
      <p:cViewPr varScale="1">
        <p:scale>
          <a:sx n="108" d="100"/>
          <a:sy n="108" d="100"/>
        </p:scale>
        <p:origin x="736"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98638-4F47-4BE3-9403-E7158B452AAC}"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NZ"/>
        </a:p>
      </dgm:t>
    </dgm:pt>
    <dgm:pt modelId="{C6865830-88A8-4343-8620-97DE0471FE12}">
      <dgm:prSet phldrT="[Text]"/>
      <dgm:spPr/>
      <dgm:t>
        <a:bodyPr/>
        <a:lstStyle/>
        <a:p>
          <a:r>
            <a:rPr lang="en-NZ" dirty="0"/>
            <a:t>Software Metrics</a:t>
          </a:r>
        </a:p>
      </dgm:t>
    </dgm:pt>
    <dgm:pt modelId="{01890CF9-C895-4144-8FFF-FD1EE7A1F3A0}" type="parTrans" cxnId="{9C32CF7D-32E0-4B7B-9F2D-1C49AD3CAC6A}">
      <dgm:prSet/>
      <dgm:spPr/>
      <dgm:t>
        <a:bodyPr/>
        <a:lstStyle/>
        <a:p>
          <a:endParaRPr lang="en-NZ"/>
        </a:p>
      </dgm:t>
    </dgm:pt>
    <dgm:pt modelId="{563CD4D7-3E4F-4879-ACC8-E9259D831DF4}" type="sibTrans" cxnId="{9C32CF7D-32E0-4B7B-9F2D-1C49AD3CAC6A}">
      <dgm:prSet/>
      <dgm:spPr/>
      <dgm:t>
        <a:bodyPr/>
        <a:lstStyle/>
        <a:p>
          <a:endParaRPr lang="en-NZ"/>
        </a:p>
      </dgm:t>
    </dgm:pt>
    <dgm:pt modelId="{C1662C13-A9F2-4B3E-9B61-4D69959B5EE0}" type="asst">
      <dgm:prSet phldrT="[Text]"/>
      <dgm:spPr/>
      <dgm:t>
        <a:bodyPr/>
        <a:lstStyle/>
        <a:p>
          <a:r>
            <a:rPr lang="en-NZ" dirty="0"/>
            <a:t>Control (Process)</a:t>
          </a:r>
        </a:p>
      </dgm:t>
    </dgm:pt>
    <dgm:pt modelId="{D49BD0A7-01C2-467F-A161-2C593E731366}" type="parTrans" cxnId="{AFA4CCE8-6375-4397-9B13-A652FBA5E158}">
      <dgm:prSet/>
      <dgm:spPr/>
      <dgm:t>
        <a:bodyPr/>
        <a:lstStyle/>
        <a:p>
          <a:endParaRPr lang="en-NZ"/>
        </a:p>
      </dgm:t>
    </dgm:pt>
    <dgm:pt modelId="{0402FEB7-59E9-49D3-9C32-D182D75C91E1}" type="sibTrans" cxnId="{AFA4CCE8-6375-4397-9B13-A652FBA5E158}">
      <dgm:prSet/>
      <dgm:spPr/>
      <dgm:t>
        <a:bodyPr/>
        <a:lstStyle/>
        <a:p>
          <a:endParaRPr lang="en-NZ"/>
        </a:p>
      </dgm:t>
    </dgm:pt>
    <dgm:pt modelId="{43D39FD6-EB3A-4D66-9136-9826A4E7E74D}">
      <dgm:prSet phldrT="[Text]"/>
      <dgm:spPr/>
      <dgm:t>
        <a:bodyPr/>
        <a:lstStyle/>
        <a:p>
          <a:r>
            <a:rPr lang="en-NZ" dirty="0"/>
            <a:t>Predictor (Product)</a:t>
          </a:r>
        </a:p>
      </dgm:t>
    </dgm:pt>
    <dgm:pt modelId="{EB785AF4-7B77-4499-A119-51F62F857A2E}" type="parTrans" cxnId="{5DF1FBDA-9807-41F3-89FF-8B232A173653}">
      <dgm:prSet/>
      <dgm:spPr/>
      <dgm:t>
        <a:bodyPr/>
        <a:lstStyle/>
        <a:p>
          <a:endParaRPr lang="en-NZ"/>
        </a:p>
      </dgm:t>
    </dgm:pt>
    <dgm:pt modelId="{A453A46C-C952-4224-BEA9-EFF6323A69BB}" type="sibTrans" cxnId="{5DF1FBDA-9807-41F3-89FF-8B232A173653}">
      <dgm:prSet/>
      <dgm:spPr/>
      <dgm:t>
        <a:bodyPr/>
        <a:lstStyle/>
        <a:p>
          <a:endParaRPr lang="en-NZ"/>
        </a:p>
      </dgm:t>
    </dgm:pt>
    <dgm:pt modelId="{87645523-B0E4-41D7-A8A6-88849DA221BE}">
      <dgm:prSet phldrT="[Text]"/>
      <dgm:spPr/>
      <dgm:t>
        <a:bodyPr/>
        <a:lstStyle/>
        <a:p>
          <a:r>
            <a:rPr lang="en-NZ" dirty="0"/>
            <a:t>Static</a:t>
          </a:r>
        </a:p>
      </dgm:t>
    </dgm:pt>
    <dgm:pt modelId="{129D3FEB-B8EA-4C80-9A37-DA3D80196ED8}" type="parTrans" cxnId="{A532DA32-EAB3-437E-818C-0A41841BDACA}">
      <dgm:prSet/>
      <dgm:spPr/>
      <dgm:t>
        <a:bodyPr/>
        <a:lstStyle/>
        <a:p>
          <a:endParaRPr lang="en-NZ"/>
        </a:p>
      </dgm:t>
    </dgm:pt>
    <dgm:pt modelId="{53B6132F-834F-4B01-AC33-FFECE69D5C88}" type="sibTrans" cxnId="{A532DA32-EAB3-437E-818C-0A41841BDACA}">
      <dgm:prSet/>
      <dgm:spPr/>
      <dgm:t>
        <a:bodyPr/>
        <a:lstStyle/>
        <a:p>
          <a:endParaRPr lang="en-NZ"/>
        </a:p>
      </dgm:t>
    </dgm:pt>
    <dgm:pt modelId="{60E979C2-BB42-43F0-B8A2-99B16B075C23}">
      <dgm:prSet phldrT="[Text]"/>
      <dgm:spPr/>
      <dgm:t>
        <a:bodyPr/>
        <a:lstStyle/>
        <a:p>
          <a:r>
            <a:rPr lang="en-NZ" dirty="0"/>
            <a:t>Dynamic</a:t>
          </a:r>
        </a:p>
      </dgm:t>
    </dgm:pt>
    <dgm:pt modelId="{0DBFEB78-A8B2-4B4A-AB73-A7B764362811}" type="parTrans" cxnId="{BAEB1CA4-5105-46BF-BEF1-DB39B2D0F308}">
      <dgm:prSet/>
      <dgm:spPr/>
      <dgm:t>
        <a:bodyPr/>
        <a:lstStyle/>
        <a:p>
          <a:endParaRPr lang="en-NZ"/>
        </a:p>
      </dgm:t>
    </dgm:pt>
    <dgm:pt modelId="{9CC2125D-5047-4A6A-A7A0-B4E7E6E9DB1B}" type="sibTrans" cxnId="{BAEB1CA4-5105-46BF-BEF1-DB39B2D0F308}">
      <dgm:prSet/>
      <dgm:spPr/>
      <dgm:t>
        <a:bodyPr/>
        <a:lstStyle/>
        <a:p>
          <a:endParaRPr lang="en-NZ"/>
        </a:p>
      </dgm:t>
    </dgm:pt>
    <dgm:pt modelId="{594D85FB-23FB-4874-858E-4C0E1659C46D}">
      <dgm:prSet phldrT="[Text]"/>
      <dgm:spPr/>
      <dgm:t>
        <a:bodyPr/>
        <a:lstStyle/>
        <a:p>
          <a:r>
            <a:rPr lang="en-NZ" dirty="0"/>
            <a:t>Fan In/Fan Out</a:t>
          </a:r>
        </a:p>
      </dgm:t>
    </dgm:pt>
    <dgm:pt modelId="{36400B5C-4C33-4DB9-B0FE-8F3E3E1829C3}" type="parTrans" cxnId="{B950439B-A4CD-465D-B5DC-B758217ACA65}">
      <dgm:prSet/>
      <dgm:spPr/>
      <dgm:t>
        <a:bodyPr/>
        <a:lstStyle/>
        <a:p>
          <a:endParaRPr lang="en-NZ"/>
        </a:p>
      </dgm:t>
    </dgm:pt>
    <dgm:pt modelId="{9473EE96-DFCB-4D2B-9DCB-37FD4681210E}" type="sibTrans" cxnId="{B950439B-A4CD-465D-B5DC-B758217ACA65}">
      <dgm:prSet/>
      <dgm:spPr/>
      <dgm:t>
        <a:bodyPr/>
        <a:lstStyle/>
        <a:p>
          <a:endParaRPr lang="en-NZ"/>
        </a:p>
      </dgm:t>
    </dgm:pt>
    <dgm:pt modelId="{49471E81-8609-4ECC-8160-1D13743C1C71}">
      <dgm:prSet phldrT="[Text]"/>
      <dgm:spPr/>
      <dgm:t>
        <a:bodyPr/>
        <a:lstStyle/>
        <a:p>
          <a:r>
            <a:rPr lang="en-NZ" dirty="0" err="1"/>
            <a:t>Cyclomatic</a:t>
          </a:r>
          <a:r>
            <a:rPr lang="en-NZ" dirty="0"/>
            <a:t> Complexity</a:t>
          </a:r>
        </a:p>
      </dgm:t>
    </dgm:pt>
    <dgm:pt modelId="{21C374A3-2F1E-46C4-A0FD-363C469BB452}" type="parTrans" cxnId="{D2721F2D-104A-4DC7-81F6-C1CF6520EDC9}">
      <dgm:prSet/>
      <dgm:spPr/>
      <dgm:t>
        <a:bodyPr/>
        <a:lstStyle/>
        <a:p>
          <a:endParaRPr lang="en-NZ"/>
        </a:p>
      </dgm:t>
    </dgm:pt>
    <dgm:pt modelId="{FC61D434-8DF5-4F54-9593-47F99C050A7E}" type="sibTrans" cxnId="{D2721F2D-104A-4DC7-81F6-C1CF6520EDC9}">
      <dgm:prSet/>
      <dgm:spPr/>
      <dgm:t>
        <a:bodyPr/>
        <a:lstStyle/>
        <a:p>
          <a:endParaRPr lang="en-NZ"/>
        </a:p>
      </dgm:t>
    </dgm:pt>
    <dgm:pt modelId="{1560B281-2429-45DC-937E-5C8B15381149}">
      <dgm:prSet/>
      <dgm:spPr/>
      <dgm:t>
        <a:bodyPr/>
        <a:lstStyle/>
        <a:p>
          <a:r>
            <a:rPr lang="en-NZ" dirty="0"/>
            <a:t>Length of Identifiers</a:t>
          </a:r>
        </a:p>
      </dgm:t>
    </dgm:pt>
    <dgm:pt modelId="{B2D8F8B4-958D-41A5-BE5F-A614459B4569}" type="parTrans" cxnId="{9504FAA1-9223-47F0-9B9B-43722F07A1AB}">
      <dgm:prSet/>
      <dgm:spPr/>
      <dgm:t>
        <a:bodyPr/>
        <a:lstStyle/>
        <a:p>
          <a:endParaRPr lang="en-NZ"/>
        </a:p>
      </dgm:t>
    </dgm:pt>
    <dgm:pt modelId="{A249A968-2896-4291-8E4D-888AAE423ADD}" type="sibTrans" cxnId="{9504FAA1-9223-47F0-9B9B-43722F07A1AB}">
      <dgm:prSet/>
      <dgm:spPr/>
      <dgm:t>
        <a:bodyPr/>
        <a:lstStyle/>
        <a:p>
          <a:endParaRPr lang="en-NZ"/>
        </a:p>
      </dgm:t>
    </dgm:pt>
    <dgm:pt modelId="{41D850D5-9931-44D4-AFE2-AB84F8F076D8}">
      <dgm:prSet/>
      <dgm:spPr/>
      <dgm:t>
        <a:bodyPr/>
        <a:lstStyle/>
        <a:p>
          <a:r>
            <a:rPr lang="en-NZ" dirty="0"/>
            <a:t>Depth of Conditional Nesting</a:t>
          </a:r>
        </a:p>
      </dgm:t>
    </dgm:pt>
    <dgm:pt modelId="{A855A8F1-193C-4326-A5EE-406ADCAEC2C1}" type="parTrans" cxnId="{58C20E2F-4DAD-414C-8C52-99F79ECAFD5A}">
      <dgm:prSet/>
      <dgm:spPr/>
      <dgm:t>
        <a:bodyPr/>
        <a:lstStyle/>
        <a:p>
          <a:endParaRPr lang="en-NZ"/>
        </a:p>
      </dgm:t>
    </dgm:pt>
    <dgm:pt modelId="{0DB7EE7A-BABF-4E4D-9A50-1095152A9768}" type="sibTrans" cxnId="{58C20E2F-4DAD-414C-8C52-99F79ECAFD5A}">
      <dgm:prSet/>
      <dgm:spPr/>
      <dgm:t>
        <a:bodyPr/>
        <a:lstStyle/>
        <a:p>
          <a:endParaRPr lang="en-NZ"/>
        </a:p>
      </dgm:t>
    </dgm:pt>
    <dgm:pt modelId="{7AD9CC23-2F29-45A0-9F10-299E90A94C6C}">
      <dgm:prSet/>
      <dgm:spPr/>
      <dgm:t>
        <a:bodyPr/>
        <a:lstStyle/>
        <a:p>
          <a:r>
            <a:rPr lang="en-NZ" dirty="0"/>
            <a:t>Fog Index</a:t>
          </a:r>
        </a:p>
      </dgm:t>
    </dgm:pt>
    <dgm:pt modelId="{557C53CD-A69C-4804-B23D-55496925B66D}" type="parTrans" cxnId="{875D35AF-5FA2-46FD-B296-2F7C0E57FD1D}">
      <dgm:prSet/>
      <dgm:spPr/>
      <dgm:t>
        <a:bodyPr/>
        <a:lstStyle/>
        <a:p>
          <a:endParaRPr lang="en-NZ"/>
        </a:p>
      </dgm:t>
    </dgm:pt>
    <dgm:pt modelId="{958C6859-C6AE-4FBB-9AE1-D60BB8D710E3}" type="sibTrans" cxnId="{875D35AF-5FA2-46FD-B296-2F7C0E57FD1D}">
      <dgm:prSet/>
      <dgm:spPr/>
      <dgm:t>
        <a:bodyPr/>
        <a:lstStyle/>
        <a:p>
          <a:endParaRPr lang="en-NZ"/>
        </a:p>
      </dgm:t>
    </dgm:pt>
    <dgm:pt modelId="{9D6A0B16-84A4-4DB5-9390-DBD14BA30682}" type="asst">
      <dgm:prSet phldrT="[Text]"/>
      <dgm:spPr/>
      <dgm:t>
        <a:bodyPr/>
        <a:lstStyle/>
        <a:p>
          <a:r>
            <a:rPr lang="en-NZ" dirty="0"/>
            <a:t>Average Effort</a:t>
          </a:r>
        </a:p>
      </dgm:t>
    </dgm:pt>
    <dgm:pt modelId="{A0D0EC3F-F4A5-4022-A4C8-99577D9686F4}" type="parTrans" cxnId="{21E1D78D-4C8A-4B18-943B-CE7B2E199A42}">
      <dgm:prSet/>
      <dgm:spPr/>
      <dgm:t>
        <a:bodyPr/>
        <a:lstStyle/>
        <a:p>
          <a:endParaRPr lang="en-NZ"/>
        </a:p>
      </dgm:t>
    </dgm:pt>
    <dgm:pt modelId="{7ED7DFF6-3006-4F78-82A4-079CEF84236D}" type="sibTrans" cxnId="{21E1D78D-4C8A-4B18-943B-CE7B2E199A42}">
      <dgm:prSet/>
      <dgm:spPr/>
      <dgm:t>
        <a:bodyPr/>
        <a:lstStyle/>
        <a:p>
          <a:endParaRPr lang="en-NZ"/>
        </a:p>
      </dgm:t>
    </dgm:pt>
    <dgm:pt modelId="{3C10930F-F8ED-4CD5-ADD6-9B05529A03B4}" type="asst">
      <dgm:prSet phldrT="[Text]"/>
      <dgm:spPr/>
      <dgm:t>
        <a:bodyPr/>
        <a:lstStyle/>
        <a:p>
          <a:r>
            <a:rPr lang="en-NZ" dirty="0"/>
            <a:t>Time to Repair</a:t>
          </a:r>
        </a:p>
      </dgm:t>
    </dgm:pt>
    <dgm:pt modelId="{22EC0220-28D4-4856-878E-E965730C98E6}" type="parTrans" cxnId="{368522B0-29BC-421C-B7E7-4CABA9E8AD3C}">
      <dgm:prSet/>
      <dgm:spPr/>
      <dgm:t>
        <a:bodyPr/>
        <a:lstStyle/>
        <a:p>
          <a:endParaRPr lang="en-NZ"/>
        </a:p>
      </dgm:t>
    </dgm:pt>
    <dgm:pt modelId="{3849D348-9270-4B03-8E06-B080ED155FA9}" type="sibTrans" cxnId="{368522B0-29BC-421C-B7E7-4CABA9E8AD3C}">
      <dgm:prSet/>
      <dgm:spPr/>
      <dgm:t>
        <a:bodyPr/>
        <a:lstStyle/>
        <a:p>
          <a:endParaRPr lang="en-NZ"/>
        </a:p>
      </dgm:t>
    </dgm:pt>
    <dgm:pt modelId="{58ABE660-7AE5-4A5A-8A21-96B9C0B36B3B}">
      <dgm:prSet phldrT="[Text]"/>
      <dgm:spPr/>
      <dgm:t>
        <a:bodyPr/>
        <a:lstStyle/>
        <a:p>
          <a:r>
            <a:rPr lang="en-NZ" dirty="0"/>
            <a:t>Number of Reported Bugs</a:t>
          </a:r>
        </a:p>
      </dgm:t>
    </dgm:pt>
    <dgm:pt modelId="{26CB1B75-CE29-48B2-8079-6DD1F807B5F9}" type="parTrans" cxnId="{FCCCC5AF-B06D-4519-87E1-CDB856D55C5F}">
      <dgm:prSet/>
      <dgm:spPr/>
      <dgm:t>
        <a:bodyPr/>
        <a:lstStyle/>
        <a:p>
          <a:endParaRPr lang="en-NZ"/>
        </a:p>
      </dgm:t>
    </dgm:pt>
    <dgm:pt modelId="{F22B8C5A-3443-4A86-BC5A-5FDE7B7A813A}" type="sibTrans" cxnId="{FCCCC5AF-B06D-4519-87E1-CDB856D55C5F}">
      <dgm:prSet/>
      <dgm:spPr/>
      <dgm:t>
        <a:bodyPr/>
        <a:lstStyle/>
        <a:p>
          <a:endParaRPr lang="en-NZ"/>
        </a:p>
      </dgm:t>
    </dgm:pt>
    <dgm:pt modelId="{74A05F1F-0BA7-4DA3-8E42-29E465E42AFA}">
      <dgm:prSet phldrT="[Text]"/>
      <dgm:spPr/>
      <dgm:t>
        <a:bodyPr/>
        <a:lstStyle/>
        <a:p>
          <a:r>
            <a:rPr lang="en-NZ" dirty="0"/>
            <a:t>Computation  Completion Time</a:t>
          </a:r>
        </a:p>
      </dgm:t>
    </dgm:pt>
    <dgm:pt modelId="{2EC22BD1-8B20-4555-9624-BE4AD195C8F5}" type="parTrans" cxnId="{6BF9355C-AC03-4231-87DA-1B0C00D4090B}">
      <dgm:prSet/>
      <dgm:spPr/>
      <dgm:t>
        <a:bodyPr/>
        <a:lstStyle/>
        <a:p>
          <a:endParaRPr lang="en-NZ"/>
        </a:p>
      </dgm:t>
    </dgm:pt>
    <dgm:pt modelId="{C6047CF8-31CA-4F82-9256-EC85C182E3CF}" type="sibTrans" cxnId="{6BF9355C-AC03-4231-87DA-1B0C00D4090B}">
      <dgm:prSet/>
      <dgm:spPr/>
      <dgm:t>
        <a:bodyPr/>
        <a:lstStyle/>
        <a:p>
          <a:endParaRPr lang="en-NZ"/>
        </a:p>
      </dgm:t>
    </dgm:pt>
    <dgm:pt modelId="{B7184BDA-013C-4FB8-B8AF-4A0DEB704795}" type="pres">
      <dgm:prSet presAssocID="{3B298638-4F47-4BE3-9403-E7158B452AAC}" presName="hierChild1" presStyleCnt="0">
        <dgm:presLayoutVars>
          <dgm:chPref val="1"/>
          <dgm:dir/>
          <dgm:animOne val="branch"/>
          <dgm:animLvl val="lvl"/>
          <dgm:resizeHandles/>
        </dgm:presLayoutVars>
      </dgm:prSet>
      <dgm:spPr/>
    </dgm:pt>
    <dgm:pt modelId="{9D726628-8186-46A7-A8CF-1F55F87712AD}" type="pres">
      <dgm:prSet presAssocID="{C6865830-88A8-4343-8620-97DE0471FE12}" presName="hierRoot1" presStyleCnt="0"/>
      <dgm:spPr/>
    </dgm:pt>
    <dgm:pt modelId="{AE9B9E2E-743F-4709-B166-DDB9D9306EBC}" type="pres">
      <dgm:prSet presAssocID="{C6865830-88A8-4343-8620-97DE0471FE12}" presName="composite" presStyleCnt="0"/>
      <dgm:spPr/>
    </dgm:pt>
    <dgm:pt modelId="{0403C9FF-E399-4129-B734-035026429D59}" type="pres">
      <dgm:prSet presAssocID="{C6865830-88A8-4343-8620-97DE0471FE12}" presName="background" presStyleLbl="node0" presStyleIdx="0" presStyleCnt="1"/>
      <dgm:spPr/>
    </dgm:pt>
    <dgm:pt modelId="{ED0DF28C-F703-4018-AA2F-6326C797509D}" type="pres">
      <dgm:prSet presAssocID="{C6865830-88A8-4343-8620-97DE0471FE12}" presName="text" presStyleLbl="fgAcc0" presStyleIdx="0" presStyleCnt="1">
        <dgm:presLayoutVars>
          <dgm:chPref val="3"/>
        </dgm:presLayoutVars>
      </dgm:prSet>
      <dgm:spPr/>
    </dgm:pt>
    <dgm:pt modelId="{58BF6164-753E-48C9-B04C-E5B5C4931205}" type="pres">
      <dgm:prSet presAssocID="{C6865830-88A8-4343-8620-97DE0471FE12}" presName="hierChild2" presStyleCnt="0"/>
      <dgm:spPr/>
    </dgm:pt>
    <dgm:pt modelId="{1BD43CBE-B072-4A86-B3B0-1AEBD5CF7C47}" type="pres">
      <dgm:prSet presAssocID="{D49BD0A7-01C2-467F-A161-2C593E731366}" presName="Name10" presStyleLbl="parChTrans1D2" presStyleIdx="0" presStyleCnt="2"/>
      <dgm:spPr/>
    </dgm:pt>
    <dgm:pt modelId="{3AA46BF0-CAA7-45C0-B583-BCB10420B06D}" type="pres">
      <dgm:prSet presAssocID="{C1662C13-A9F2-4B3E-9B61-4D69959B5EE0}" presName="hierRoot2" presStyleCnt="0"/>
      <dgm:spPr/>
    </dgm:pt>
    <dgm:pt modelId="{0131008E-F223-4DE2-A674-0B9C8CC47C38}" type="pres">
      <dgm:prSet presAssocID="{C1662C13-A9F2-4B3E-9B61-4D69959B5EE0}" presName="composite2" presStyleCnt="0"/>
      <dgm:spPr/>
    </dgm:pt>
    <dgm:pt modelId="{0C773645-AF80-41F1-B470-4FF41828C202}" type="pres">
      <dgm:prSet presAssocID="{C1662C13-A9F2-4B3E-9B61-4D69959B5EE0}" presName="background2" presStyleLbl="asst1" presStyleIdx="0" presStyleCnt="3"/>
      <dgm:spPr/>
    </dgm:pt>
    <dgm:pt modelId="{AAA94F11-B4D1-417F-8915-8730AEC95136}" type="pres">
      <dgm:prSet presAssocID="{C1662C13-A9F2-4B3E-9B61-4D69959B5EE0}" presName="text2" presStyleLbl="fgAcc2" presStyleIdx="0" presStyleCnt="2">
        <dgm:presLayoutVars>
          <dgm:chPref val="3"/>
        </dgm:presLayoutVars>
      </dgm:prSet>
      <dgm:spPr/>
    </dgm:pt>
    <dgm:pt modelId="{F506E0CF-E776-4501-A7A9-B83434E4E103}" type="pres">
      <dgm:prSet presAssocID="{C1662C13-A9F2-4B3E-9B61-4D69959B5EE0}" presName="hierChild3" presStyleCnt="0"/>
      <dgm:spPr/>
    </dgm:pt>
    <dgm:pt modelId="{CE066029-B13B-4265-959A-B3DA8201FD0E}" type="pres">
      <dgm:prSet presAssocID="{A0D0EC3F-F4A5-4022-A4C8-99577D9686F4}" presName="Name17" presStyleLbl="parChTrans1D3" presStyleIdx="0" presStyleCnt="4"/>
      <dgm:spPr/>
    </dgm:pt>
    <dgm:pt modelId="{7284BE24-EB88-4CF8-9D19-8CB36D2BC196}" type="pres">
      <dgm:prSet presAssocID="{9D6A0B16-84A4-4DB5-9390-DBD14BA30682}" presName="hierRoot3" presStyleCnt="0"/>
      <dgm:spPr/>
    </dgm:pt>
    <dgm:pt modelId="{4DC73868-F727-490F-98BC-135663259216}" type="pres">
      <dgm:prSet presAssocID="{9D6A0B16-84A4-4DB5-9390-DBD14BA30682}" presName="composite3" presStyleCnt="0"/>
      <dgm:spPr/>
    </dgm:pt>
    <dgm:pt modelId="{317D4757-911E-4B25-AC23-C3EC1B9E2028}" type="pres">
      <dgm:prSet presAssocID="{9D6A0B16-84A4-4DB5-9390-DBD14BA30682}" presName="background3" presStyleLbl="asst1" presStyleIdx="1" presStyleCnt="3"/>
      <dgm:spPr/>
    </dgm:pt>
    <dgm:pt modelId="{6C0A4B48-32A1-4121-8EC8-80DE500B1470}" type="pres">
      <dgm:prSet presAssocID="{9D6A0B16-84A4-4DB5-9390-DBD14BA30682}" presName="text3" presStyleLbl="fgAcc3" presStyleIdx="0" presStyleCnt="4">
        <dgm:presLayoutVars>
          <dgm:chPref val="3"/>
        </dgm:presLayoutVars>
      </dgm:prSet>
      <dgm:spPr/>
    </dgm:pt>
    <dgm:pt modelId="{3E09CB6F-7FA9-4062-8A69-5D26554ECC2E}" type="pres">
      <dgm:prSet presAssocID="{9D6A0B16-84A4-4DB5-9390-DBD14BA30682}" presName="hierChild4" presStyleCnt="0"/>
      <dgm:spPr/>
    </dgm:pt>
    <dgm:pt modelId="{9B890856-F25C-4F9E-8CFD-86538C09743A}" type="pres">
      <dgm:prSet presAssocID="{22EC0220-28D4-4856-878E-E965730C98E6}" presName="Name17" presStyleLbl="parChTrans1D3" presStyleIdx="1" presStyleCnt="4"/>
      <dgm:spPr/>
    </dgm:pt>
    <dgm:pt modelId="{0DA38943-FB95-47AA-82D3-49952426327A}" type="pres">
      <dgm:prSet presAssocID="{3C10930F-F8ED-4CD5-ADD6-9B05529A03B4}" presName="hierRoot3" presStyleCnt="0"/>
      <dgm:spPr/>
    </dgm:pt>
    <dgm:pt modelId="{AB1BD717-75A7-4C62-9D0F-43B8D25BC18D}" type="pres">
      <dgm:prSet presAssocID="{3C10930F-F8ED-4CD5-ADD6-9B05529A03B4}" presName="composite3" presStyleCnt="0"/>
      <dgm:spPr/>
    </dgm:pt>
    <dgm:pt modelId="{B65445D5-4316-4152-81E4-2773143FAF0F}" type="pres">
      <dgm:prSet presAssocID="{3C10930F-F8ED-4CD5-ADD6-9B05529A03B4}" presName="background3" presStyleLbl="asst1" presStyleIdx="2" presStyleCnt="3"/>
      <dgm:spPr/>
    </dgm:pt>
    <dgm:pt modelId="{31626A25-791D-4A29-9968-E040EB3CBF5A}" type="pres">
      <dgm:prSet presAssocID="{3C10930F-F8ED-4CD5-ADD6-9B05529A03B4}" presName="text3" presStyleLbl="fgAcc3" presStyleIdx="1" presStyleCnt="4">
        <dgm:presLayoutVars>
          <dgm:chPref val="3"/>
        </dgm:presLayoutVars>
      </dgm:prSet>
      <dgm:spPr/>
    </dgm:pt>
    <dgm:pt modelId="{72540208-7CBB-42A2-A861-30404AD82C6E}" type="pres">
      <dgm:prSet presAssocID="{3C10930F-F8ED-4CD5-ADD6-9B05529A03B4}" presName="hierChild4" presStyleCnt="0"/>
      <dgm:spPr/>
    </dgm:pt>
    <dgm:pt modelId="{B481D49B-E9CD-4B62-A0CF-56705FCF5DA5}" type="pres">
      <dgm:prSet presAssocID="{EB785AF4-7B77-4499-A119-51F62F857A2E}" presName="Name10" presStyleLbl="parChTrans1D2" presStyleIdx="1" presStyleCnt="2"/>
      <dgm:spPr/>
    </dgm:pt>
    <dgm:pt modelId="{E482BC90-5280-4AAD-957D-5FD30F0DD35B}" type="pres">
      <dgm:prSet presAssocID="{43D39FD6-EB3A-4D66-9136-9826A4E7E74D}" presName="hierRoot2" presStyleCnt="0"/>
      <dgm:spPr/>
    </dgm:pt>
    <dgm:pt modelId="{76523CE3-3DEB-4C17-9396-B0C4E7E49344}" type="pres">
      <dgm:prSet presAssocID="{43D39FD6-EB3A-4D66-9136-9826A4E7E74D}" presName="composite2" presStyleCnt="0"/>
      <dgm:spPr/>
    </dgm:pt>
    <dgm:pt modelId="{C78CD8AD-BE07-45D6-BED1-31E60B800EFD}" type="pres">
      <dgm:prSet presAssocID="{43D39FD6-EB3A-4D66-9136-9826A4E7E74D}" presName="background2" presStyleLbl="node2" presStyleIdx="0" presStyleCnt="1"/>
      <dgm:spPr/>
    </dgm:pt>
    <dgm:pt modelId="{F8B9E6BD-9CC9-43C7-8F93-06206ECC7FBC}" type="pres">
      <dgm:prSet presAssocID="{43D39FD6-EB3A-4D66-9136-9826A4E7E74D}" presName="text2" presStyleLbl="fgAcc2" presStyleIdx="1" presStyleCnt="2">
        <dgm:presLayoutVars>
          <dgm:chPref val="3"/>
        </dgm:presLayoutVars>
      </dgm:prSet>
      <dgm:spPr/>
    </dgm:pt>
    <dgm:pt modelId="{52F3A4F5-D387-46FE-8992-4D1347B85451}" type="pres">
      <dgm:prSet presAssocID="{43D39FD6-EB3A-4D66-9136-9826A4E7E74D}" presName="hierChild3" presStyleCnt="0"/>
      <dgm:spPr/>
    </dgm:pt>
    <dgm:pt modelId="{CECA19A5-DE8E-40CB-8558-B390764A8620}" type="pres">
      <dgm:prSet presAssocID="{129D3FEB-B8EA-4C80-9A37-DA3D80196ED8}" presName="Name17" presStyleLbl="parChTrans1D3" presStyleIdx="2" presStyleCnt="4"/>
      <dgm:spPr/>
    </dgm:pt>
    <dgm:pt modelId="{CE4160EC-B747-4754-8596-BFE608B56B1A}" type="pres">
      <dgm:prSet presAssocID="{87645523-B0E4-41D7-A8A6-88849DA221BE}" presName="hierRoot3" presStyleCnt="0"/>
      <dgm:spPr/>
    </dgm:pt>
    <dgm:pt modelId="{E008F822-019B-411A-A4F1-0D3D085E1E87}" type="pres">
      <dgm:prSet presAssocID="{87645523-B0E4-41D7-A8A6-88849DA221BE}" presName="composite3" presStyleCnt="0"/>
      <dgm:spPr/>
    </dgm:pt>
    <dgm:pt modelId="{02165FED-76D6-4F39-B169-4E4C907530FB}" type="pres">
      <dgm:prSet presAssocID="{87645523-B0E4-41D7-A8A6-88849DA221BE}" presName="background3" presStyleLbl="node3" presStyleIdx="0" presStyleCnt="2"/>
      <dgm:spPr/>
    </dgm:pt>
    <dgm:pt modelId="{B810E400-0143-4ACE-A1D9-5F900126963F}" type="pres">
      <dgm:prSet presAssocID="{87645523-B0E4-41D7-A8A6-88849DA221BE}" presName="text3" presStyleLbl="fgAcc3" presStyleIdx="2" presStyleCnt="4">
        <dgm:presLayoutVars>
          <dgm:chPref val="3"/>
        </dgm:presLayoutVars>
      </dgm:prSet>
      <dgm:spPr/>
    </dgm:pt>
    <dgm:pt modelId="{C3FADA12-AEE2-4D63-8DFA-E2249BFC614A}" type="pres">
      <dgm:prSet presAssocID="{87645523-B0E4-41D7-A8A6-88849DA221BE}" presName="hierChild4" presStyleCnt="0"/>
      <dgm:spPr/>
    </dgm:pt>
    <dgm:pt modelId="{409161F2-1326-44BF-A2E6-9C47140E793B}" type="pres">
      <dgm:prSet presAssocID="{36400B5C-4C33-4DB9-B0FE-8F3E3E1829C3}" presName="Name23" presStyleLbl="parChTrans1D4" presStyleIdx="0" presStyleCnt="7"/>
      <dgm:spPr/>
    </dgm:pt>
    <dgm:pt modelId="{15D99EC5-29FA-43B7-B328-6300CE2022EB}" type="pres">
      <dgm:prSet presAssocID="{594D85FB-23FB-4874-858E-4C0E1659C46D}" presName="hierRoot4" presStyleCnt="0"/>
      <dgm:spPr/>
    </dgm:pt>
    <dgm:pt modelId="{0DFCF8CD-338E-407E-A12B-6630D3A8ADA3}" type="pres">
      <dgm:prSet presAssocID="{594D85FB-23FB-4874-858E-4C0E1659C46D}" presName="composite4" presStyleCnt="0"/>
      <dgm:spPr/>
    </dgm:pt>
    <dgm:pt modelId="{E3DDF216-916E-4040-BCBB-F798AB6A4017}" type="pres">
      <dgm:prSet presAssocID="{594D85FB-23FB-4874-858E-4C0E1659C46D}" presName="background4" presStyleLbl="node4" presStyleIdx="0" presStyleCnt="7"/>
      <dgm:spPr/>
    </dgm:pt>
    <dgm:pt modelId="{CAEA2B7E-6901-44F5-A215-2206803A9ABE}" type="pres">
      <dgm:prSet presAssocID="{594D85FB-23FB-4874-858E-4C0E1659C46D}" presName="text4" presStyleLbl="fgAcc4" presStyleIdx="0" presStyleCnt="7">
        <dgm:presLayoutVars>
          <dgm:chPref val="3"/>
        </dgm:presLayoutVars>
      </dgm:prSet>
      <dgm:spPr/>
    </dgm:pt>
    <dgm:pt modelId="{47541DEE-22F4-4CEB-A064-5C77666039FA}" type="pres">
      <dgm:prSet presAssocID="{594D85FB-23FB-4874-858E-4C0E1659C46D}" presName="hierChild5" presStyleCnt="0"/>
      <dgm:spPr/>
    </dgm:pt>
    <dgm:pt modelId="{520ADF10-90FE-4A4B-8230-D0E789A870FE}" type="pres">
      <dgm:prSet presAssocID="{21C374A3-2F1E-46C4-A0FD-363C469BB452}" presName="Name23" presStyleLbl="parChTrans1D4" presStyleIdx="1" presStyleCnt="7"/>
      <dgm:spPr/>
    </dgm:pt>
    <dgm:pt modelId="{EB1A3FA2-5693-454B-9E29-C6208C625200}" type="pres">
      <dgm:prSet presAssocID="{49471E81-8609-4ECC-8160-1D13743C1C71}" presName="hierRoot4" presStyleCnt="0"/>
      <dgm:spPr/>
    </dgm:pt>
    <dgm:pt modelId="{0BFC9214-17D0-4A25-A5A1-854109BA0BAA}" type="pres">
      <dgm:prSet presAssocID="{49471E81-8609-4ECC-8160-1D13743C1C71}" presName="composite4" presStyleCnt="0"/>
      <dgm:spPr/>
    </dgm:pt>
    <dgm:pt modelId="{51F1E532-F2C3-43E4-A204-DD04BBDA0665}" type="pres">
      <dgm:prSet presAssocID="{49471E81-8609-4ECC-8160-1D13743C1C71}" presName="background4" presStyleLbl="node4" presStyleIdx="1" presStyleCnt="7"/>
      <dgm:spPr/>
    </dgm:pt>
    <dgm:pt modelId="{CB40A23F-6D45-4105-8FDD-5B697195DFAE}" type="pres">
      <dgm:prSet presAssocID="{49471E81-8609-4ECC-8160-1D13743C1C71}" presName="text4" presStyleLbl="fgAcc4" presStyleIdx="1" presStyleCnt="7">
        <dgm:presLayoutVars>
          <dgm:chPref val="3"/>
        </dgm:presLayoutVars>
      </dgm:prSet>
      <dgm:spPr/>
    </dgm:pt>
    <dgm:pt modelId="{AD18CD53-76A3-46C7-81A9-90DD994E878A}" type="pres">
      <dgm:prSet presAssocID="{49471E81-8609-4ECC-8160-1D13743C1C71}" presName="hierChild5" presStyleCnt="0"/>
      <dgm:spPr/>
    </dgm:pt>
    <dgm:pt modelId="{B6201CC3-1C3B-4573-AE38-87B8E7971AEC}" type="pres">
      <dgm:prSet presAssocID="{B2D8F8B4-958D-41A5-BE5F-A614459B4569}" presName="Name23" presStyleLbl="parChTrans1D4" presStyleIdx="2" presStyleCnt="7"/>
      <dgm:spPr/>
    </dgm:pt>
    <dgm:pt modelId="{105F626A-D8D2-4EB1-A35D-16E2CF722141}" type="pres">
      <dgm:prSet presAssocID="{1560B281-2429-45DC-937E-5C8B15381149}" presName="hierRoot4" presStyleCnt="0"/>
      <dgm:spPr/>
    </dgm:pt>
    <dgm:pt modelId="{A6396171-529D-4C6D-814F-E03B80602236}" type="pres">
      <dgm:prSet presAssocID="{1560B281-2429-45DC-937E-5C8B15381149}" presName="composite4" presStyleCnt="0"/>
      <dgm:spPr/>
    </dgm:pt>
    <dgm:pt modelId="{5A0DC1C5-02D0-4D7B-8E97-B98904A2275A}" type="pres">
      <dgm:prSet presAssocID="{1560B281-2429-45DC-937E-5C8B15381149}" presName="background4" presStyleLbl="node4" presStyleIdx="2" presStyleCnt="7"/>
      <dgm:spPr/>
    </dgm:pt>
    <dgm:pt modelId="{7CABB038-37A6-4113-99BF-2F0458813397}" type="pres">
      <dgm:prSet presAssocID="{1560B281-2429-45DC-937E-5C8B15381149}" presName="text4" presStyleLbl="fgAcc4" presStyleIdx="2" presStyleCnt="7">
        <dgm:presLayoutVars>
          <dgm:chPref val="3"/>
        </dgm:presLayoutVars>
      </dgm:prSet>
      <dgm:spPr/>
    </dgm:pt>
    <dgm:pt modelId="{13197B01-6E07-4E76-BEBE-5B7EC278DB4F}" type="pres">
      <dgm:prSet presAssocID="{1560B281-2429-45DC-937E-5C8B15381149}" presName="hierChild5" presStyleCnt="0"/>
      <dgm:spPr/>
    </dgm:pt>
    <dgm:pt modelId="{F57DD047-4C6F-483B-80C9-52A3F62C6347}" type="pres">
      <dgm:prSet presAssocID="{A855A8F1-193C-4326-A5EE-406ADCAEC2C1}" presName="Name23" presStyleLbl="parChTrans1D4" presStyleIdx="3" presStyleCnt="7"/>
      <dgm:spPr/>
    </dgm:pt>
    <dgm:pt modelId="{6F94A3BD-5279-4F9E-87C3-80A8EBEF5729}" type="pres">
      <dgm:prSet presAssocID="{41D850D5-9931-44D4-AFE2-AB84F8F076D8}" presName="hierRoot4" presStyleCnt="0"/>
      <dgm:spPr/>
    </dgm:pt>
    <dgm:pt modelId="{701CA061-74D1-48DE-A5BA-06300AEBD75F}" type="pres">
      <dgm:prSet presAssocID="{41D850D5-9931-44D4-AFE2-AB84F8F076D8}" presName="composite4" presStyleCnt="0"/>
      <dgm:spPr/>
    </dgm:pt>
    <dgm:pt modelId="{D1F6631C-3D95-4EA1-A0F9-5113D30642E9}" type="pres">
      <dgm:prSet presAssocID="{41D850D5-9931-44D4-AFE2-AB84F8F076D8}" presName="background4" presStyleLbl="node4" presStyleIdx="3" presStyleCnt="7"/>
      <dgm:spPr/>
    </dgm:pt>
    <dgm:pt modelId="{E45DABAD-8BD2-4709-B69D-3F5C0408A9B7}" type="pres">
      <dgm:prSet presAssocID="{41D850D5-9931-44D4-AFE2-AB84F8F076D8}" presName="text4" presStyleLbl="fgAcc4" presStyleIdx="3" presStyleCnt="7">
        <dgm:presLayoutVars>
          <dgm:chPref val="3"/>
        </dgm:presLayoutVars>
      </dgm:prSet>
      <dgm:spPr/>
    </dgm:pt>
    <dgm:pt modelId="{65654E14-EB2F-44B2-98D6-F1A5E5D2125C}" type="pres">
      <dgm:prSet presAssocID="{41D850D5-9931-44D4-AFE2-AB84F8F076D8}" presName="hierChild5" presStyleCnt="0"/>
      <dgm:spPr/>
    </dgm:pt>
    <dgm:pt modelId="{5BEC6515-1F71-475E-A7A1-E84D1BC0F2F7}" type="pres">
      <dgm:prSet presAssocID="{557C53CD-A69C-4804-B23D-55496925B66D}" presName="Name23" presStyleLbl="parChTrans1D4" presStyleIdx="4" presStyleCnt="7"/>
      <dgm:spPr/>
    </dgm:pt>
    <dgm:pt modelId="{0666D3B0-9A93-41EB-8C97-F0DCEA71D99D}" type="pres">
      <dgm:prSet presAssocID="{7AD9CC23-2F29-45A0-9F10-299E90A94C6C}" presName="hierRoot4" presStyleCnt="0"/>
      <dgm:spPr/>
    </dgm:pt>
    <dgm:pt modelId="{90CA447E-898D-4773-981D-C9EC28333B76}" type="pres">
      <dgm:prSet presAssocID="{7AD9CC23-2F29-45A0-9F10-299E90A94C6C}" presName="composite4" presStyleCnt="0"/>
      <dgm:spPr/>
    </dgm:pt>
    <dgm:pt modelId="{48B87F03-8753-4CA6-A0D6-BE49B55D36CB}" type="pres">
      <dgm:prSet presAssocID="{7AD9CC23-2F29-45A0-9F10-299E90A94C6C}" presName="background4" presStyleLbl="node4" presStyleIdx="4" presStyleCnt="7"/>
      <dgm:spPr/>
    </dgm:pt>
    <dgm:pt modelId="{77E0DEF9-F10F-408F-9019-26FB7A7C8891}" type="pres">
      <dgm:prSet presAssocID="{7AD9CC23-2F29-45A0-9F10-299E90A94C6C}" presName="text4" presStyleLbl="fgAcc4" presStyleIdx="4" presStyleCnt="7">
        <dgm:presLayoutVars>
          <dgm:chPref val="3"/>
        </dgm:presLayoutVars>
      </dgm:prSet>
      <dgm:spPr/>
    </dgm:pt>
    <dgm:pt modelId="{3EE52978-859C-4AB9-BFEC-08A9C1CA7D31}" type="pres">
      <dgm:prSet presAssocID="{7AD9CC23-2F29-45A0-9F10-299E90A94C6C}" presName="hierChild5" presStyleCnt="0"/>
      <dgm:spPr/>
    </dgm:pt>
    <dgm:pt modelId="{84B2E7EF-AFF3-4126-A76E-69A1758BAD74}" type="pres">
      <dgm:prSet presAssocID="{0DBFEB78-A8B2-4B4A-AB73-A7B764362811}" presName="Name17" presStyleLbl="parChTrans1D3" presStyleIdx="3" presStyleCnt="4"/>
      <dgm:spPr/>
    </dgm:pt>
    <dgm:pt modelId="{92C2F580-88FC-467A-805D-A2C7DFB89DE3}" type="pres">
      <dgm:prSet presAssocID="{60E979C2-BB42-43F0-B8A2-99B16B075C23}" presName="hierRoot3" presStyleCnt="0"/>
      <dgm:spPr/>
    </dgm:pt>
    <dgm:pt modelId="{798B774E-97C5-4F67-89D2-85772FEF2E7B}" type="pres">
      <dgm:prSet presAssocID="{60E979C2-BB42-43F0-B8A2-99B16B075C23}" presName="composite3" presStyleCnt="0"/>
      <dgm:spPr/>
    </dgm:pt>
    <dgm:pt modelId="{7572C16E-E1A3-4B82-877B-40F58DBF0900}" type="pres">
      <dgm:prSet presAssocID="{60E979C2-BB42-43F0-B8A2-99B16B075C23}" presName="background3" presStyleLbl="node3" presStyleIdx="1" presStyleCnt="2"/>
      <dgm:spPr/>
    </dgm:pt>
    <dgm:pt modelId="{13DBAB9E-326E-4FB3-9BAA-E98A73C9A5C9}" type="pres">
      <dgm:prSet presAssocID="{60E979C2-BB42-43F0-B8A2-99B16B075C23}" presName="text3" presStyleLbl="fgAcc3" presStyleIdx="3" presStyleCnt="4">
        <dgm:presLayoutVars>
          <dgm:chPref val="3"/>
        </dgm:presLayoutVars>
      </dgm:prSet>
      <dgm:spPr/>
    </dgm:pt>
    <dgm:pt modelId="{E3898744-B4B0-4A91-8205-0648EC01835F}" type="pres">
      <dgm:prSet presAssocID="{60E979C2-BB42-43F0-B8A2-99B16B075C23}" presName="hierChild4" presStyleCnt="0"/>
      <dgm:spPr/>
    </dgm:pt>
    <dgm:pt modelId="{4B936477-5E86-47BC-A89C-B48224FA38E2}" type="pres">
      <dgm:prSet presAssocID="{26CB1B75-CE29-48B2-8079-6DD1F807B5F9}" presName="Name23" presStyleLbl="parChTrans1D4" presStyleIdx="5" presStyleCnt="7"/>
      <dgm:spPr/>
    </dgm:pt>
    <dgm:pt modelId="{CBD50845-7961-41E2-A0FE-83A66399DE97}" type="pres">
      <dgm:prSet presAssocID="{58ABE660-7AE5-4A5A-8A21-96B9C0B36B3B}" presName="hierRoot4" presStyleCnt="0"/>
      <dgm:spPr/>
    </dgm:pt>
    <dgm:pt modelId="{F9873214-7B4A-4AFA-B5D3-991EDCBE613A}" type="pres">
      <dgm:prSet presAssocID="{58ABE660-7AE5-4A5A-8A21-96B9C0B36B3B}" presName="composite4" presStyleCnt="0"/>
      <dgm:spPr/>
    </dgm:pt>
    <dgm:pt modelId="{DC64E447-F267-43AD-9A83-FD1DAA37270B}" type="pres">
      <dgm:prSet presAssocID="{58ABE660-7AE5-4A5A-8A21-96B9C0B36B3B}" presName="background4" presStyleLbl="node4" presStyleIdx="5" presStyleCnt="7"/>
      <dgm:spPr/>
    </dgm:pt>
    <dgm:pt modelId="{2D1B8647-6FB1-470A-A5DA-27759A85738A}" type="pres">
      <dgm:prSet presAssocID="{58ABE660-7AE5-4A5A-8A21-96B9C0B36B3B}" presName="text4" presStyleLbl="fgAcc4" presStyleIdx="5" presStyleCnt="7">
        <dgm:presLayoutVars>
          <dgm:chPref val="3"/>
        </dgm:presLayoutVars>
      </dgm:prSet>
      <dgm:spPr/>
    </dgm:pt>
    <dgm:pt modelId="{BF9351A5-63AE-4C72-9400-213ED605D527}" type="pres">
      <dgm:prSet presAssocID="{58ABE660-7AE5-4A5A-8A21-96B9C0B36B3B}" presName="hierChild5" presStyleCnt="0"/>
      <dgm:spPr/>
    </dgm:pt>
    <dgm:pt modelId="{45FB53D6-8E10-4674-B765-AF82814B7CBF}" type="pres">
      <dgm:prSet presAssocID="{2EC22BD1-8B20-4555-9624-BE4AD195C8F5}" presName="Name23" presStyleLbl="parChTrans1D4" presStyleIdx="6" presStyleCnt="7"/>
      <dgm:spPr/>
    </dgm:pt>
    <dgm:pt modelId="{85C34BA3-CCEE-4AE4-9464-7268EF7E8ED3}" type="pres">
      <dgm:prSet presAssocID="{74A05F1F-0BA7-4DA3-8E42-29E465E42AFA}" presName="hierRoot4" presStyleCnt="0"/>
      <dgm:spPr/>
    </dgm:pt>
    <dgm:pt modelId="{81F7D686-A725-4307-90FE-B5D193323BD2}" type="pres">
      <dgm:prSet presAssocID="{74A05F1F-0BA7-4DA3-8E42-29E465E42AFA}" presName="composite4" presStyleCnt="0"/>
      <dgm:spPr/>
    </dgm:pt>
    <dgm:pt modelId="{F04051B0-3D1A-4B94-A246-5910D2C79A69}" type="pres">
      <dgm:prSet presAssocID="{74A05F1F-0BA7-4DA3-8E42-29E465E42AFA}" presName="background4" presStyleLbl="node4" presStyleIdx="6" presStyleCnt="7"/>
      <dgm:spPr/>
    </dgm:pt>
    <dgm:pt modelId="{6554D24B-E8B9-4968-8C1C-C5E73D41768C}" type="pres">
      <dgm:prSet presAssocID="{74A05F1F-0BA7-4DA3-8E42-29E465E42AFA}" presName="text4" presStyleLbl="fgAcc4" presStyleIdx="6" presStyleCnt="7">
        <dgm:presLayoutVars>
          <dgm:chPref val="3"/>
        </dgm:presLayoutVars>
      </dgm:prSet>
      <dgm:spPr/>
    </dgm:pt>
    <dgm:pt modelId="{66957CBC-C4D0-486F-8B67-2ACD140753E5}" type="pres">
      <dgm:prSet presAssocID="{74A05F1F-0BA7-4DA3-8E42-29E465E42AFA}" presName="hierChild5" presStyleCnt="0"/>
      <dgm:spPr/>
    </dgm:pt>
  </dgm:ptLst>
  <dgm:cxnLst>
    <dgm:cxn modelId="{B7334512-7AE7-4B45-8152-1BF29133DF89}" type="presOf" srcId="{0DBFEB78-A8B2-4B4A-AB73-A7B764362811}" destId="{84B2E7EF-AFF3-4126-A76E-69A1758BAD74}" srcOrd="0" destOrd="0" presId="urn:microsoft.com/office/officeart/2005/8/layout/hierarchy1"/>
    <dgm:cxn modelId="{97567614-E1A2-4357-99FE-294FCF67B4AC}" type="presOf" srcId="{A0D0EC3F-F4A5-4022-A4C8-99577D9686F4}" destId="{CE066029-B13B-4265-959A-B3DA8201FD0E}" srcOrd="0" destOrd="0" presId="urn:microsoft.com/office/officeart/2005/8/layout/hierarchy1"/>
    <dgm:cxn modelId="{8EA9DB15-0251-4A61-9EF6-C174B7C928A5}" type="presOf" srcId="{3C10930F-F8ED-4CD5-ADD6-9B05529A03B4}" destId="{31626A25-791D-4A29-9968-E040EB3CBF5A}" srcOrd="0" destOrd="0" presId="urn:microsoft.com/office/officeart/2005/8/layout/hierarchy1"/>
    <dgm:cxn modelId="{2427D51D-D5B4-4F0F-B477-030740DBB532}" type="presOf" srcId="{26CB1B75-CE29-48B2-8079-6DD1F807B5F9}" destId="{4B936477-5E86-47BC-A89C-B48224FA38E2}" srcOrd="0" destOrd="0" presId="urn:microsoft.com/office/officeart/2005/8/layout/hierarchy1"/>
    <dgm:cxn modelId="{A1433F21-1AF4-4F89-88B3-3F006C79DA06}" type="presOf" srcId="{EB785AF4-7B77-4499-A119-51F62F857A2E}" destId="{B481D49B-E9CD-4B62-A0CF-56705FCF5DA5}" srcOrd="0" destOrd="0" presId="urn:microsoft.com/office/officeart/2005/8/layout/hierarchy1"/>
    <dgm:cxn modelId="{86D00723-AC59-4B5D-B9BD-38F8527C8049}" type="presOf" srcId="{74A05F1F-0BA7-4DA3-8E42-29E465E42AFA}" destId="{6554D24B-E8B9-4968-8C1C-C5E73D41768C}" srcOrd="0" destOrd="0" presId="urn:microsoft.com/office/officeart/2005/8/layout/hierarchy1"/>
    <dgm:cxn modelId="{4F213A23-D864-4619-8E6A-83BCF32122CF}" type="presOf" srcId="{58ABE660-7AE5-4A5A-8A21-96B9C0B36B3B}" destId="{2D1B8647-6FB1-470A-A5DA-27759A85738A}" srcOrd="0" destOrd="0" presId="urn:microsoft.com/office/officeart/2005/8/layout/hierarchy1"/>
    <dgm:cxn modelId="{D2721F2D-104A-4DC7-81F6-C1CF6520EDC9}" srcId="{87645523-B0E4-41D7-A8A6-88849DA221BE}" destId="{49471E81-8609-4ECC-8160-1D13743C1C71}" srcOrd="1" destOrd="0" parTransId="{21C374A3-2F1E-46C4-A0FD-363C469BB452}" sibTransId="{FC61D434-8DF5-4F54-9593-47F99C050A7E}"/>
    <dgm:cxn modelId="{58C20E2F-4DAD-414C-8C52-99F79ECAFD5A}" srcId="{87645523-B0E4-41D7-A8A6-88849DA221BE}" destId="{41D850D5-9931-44D4-AFE2-AB84F8F076D8}" srcOrd="3" destOrd="0" parTransId="{A855A8F1-193C-4326-A5EE-406ADCAEC2C1}" sibTransId="{0DB7EE7A-BABF-4E4D-9A50-1095152A9768}"/>
    <dgm:cxn modelId="{16FEF330-69F9-45E7-B828-FD2DAA5D0633}" type="presOf" srcId="{3B298638-4F47-4BE3-9403-E7158B452AAC}" destId="{B7184BDA-013C-4FB8-B8AF-4A0DEB704795}" srcOrd="0" destOrd="0" presId="urn:microsoft.com/office/officeart/2005/8/layout/hierarchy1"/>
    <dgm:cxn modelId="{A532DA32-EAB3-437E-818C-0A41841BDACA}" srcId="{43D39FD6-EB3A-4D66-9136-9826A4E7E74D}" destId="{87645523-B0E4-41D7-A8A6-88849DA221BE}" srcOrd="0" destOrd="0" parTransId="{129D3FEB-B8EA-4C80-9A37-DA3D80196ED8}" sibTransId="{53B6132F-834F-4B01-AC33-FFECE69D5C88}"/>
    <dgm:cxn modelId="{93153634-C73D-44D5-A1EC-6EA2285A7D90}" type="presOf" srcId="{87645523-B0E4-41D7-A8A6-88849DA221BE}" destId="{B810E400-0143-4ACE-A1D9-5F900126963F}" srcOrd="0" destOrd="0" presId="urn:microsoft.com/office/officeart/2005/8/layout/hierarchy1"/>
    <dgm:cxn modelId="{7F6C6F38-FCEA-40C6-9C74-F0035490A8A7}" type="presOf" srcId="{9D6A0B16-84A4-4DB5-9390-DBD14BA30682}" destId="{6C0A4B48-32A1-4121-8EC8-80DE500B1470}" srcOrd="0" destOrd="0" presId="urn:microsoft.com/office/officeart/2005/8/layout/hierarchy1"/>
    <dgm:cxn modelId="{0A5E8043-8CC0-447A-AD2F-CED55EE7923D}" type="presOf" srcId="{60E979C2-BB42-43F0-B8A2-99B16B075C23}" destId="{13DBAB9E-326E-4FB3-9BAA-E98A73C9A5C9}" srcOrd="0" destOrd="0" presId="urn:microsoft.com/office/officeart/2005/8/layout/hierarchy1"/>
    <dgm:cxn modelId="{D1ABAD4A-C8E6-4D09-A06F-D53D5020C0F3}" type="presOf" srcId="{A855A8F1-193C-4326-A5EE-406ADCAEC2C1}" destId="{F57DD047-4C6F-483B-80C9-52A3F62C6347}" srcOrd="0" destOrd="0" presId="urn:microsoft.com/office/officeart/2005/8/layout/hierarchy1"/>
    <dgm:cxn modelId="{4C64314C-658E-448A-BDA9-B04DC0C9D45B}" type="presOf" srcId="{36400B5C-4C33-4DB9-B0FE-8F3E3E1829C3}" destId="{409161F2-1326-44BF-A2E6-9C47140E793B}" srcOrd="0" destOrd="0" presId="urn:microsoft.com/office/officeart/2005/8/layout/hierarchy1"/>
    <dgm:cxn modelId="{42EE8D4E-2B5E-4D5C-AC14-918BFF8FAD56}" type="presOf" srcId="{C6865830-88A8-4343-8620-97DE0471FE12}" destId="{ED0DF28C-F703-4018-AA2F-6326C797509D}" srcOrd="0" destOrd="0" presId="urn:microsoft.com/office/officeart/2005/8/layout/hierarchy1"/>
    <dgm:cxn modelId="{A29F174F-06A9-4CCC-8064-19BD43105FE1}" type="presOf" srcId="{B2D8F8B4-958D-41A5-BE5F-A614459B4569}" destId="{B6201CC3-1C3B-4573-AE38-87B8E7971AEC}" srcOrd="0" destOrd="0" presId="urn:microsoft.com/office/officeart/2005/8/layout/hierarchy1"/>
    <dgm:cxn modelId="{6BF9355C-AC03-4231-87DA-1B0C00D4090B}" srcId="{60E979C2-BB42-43F0-B8A2-99B16B075C23}" destId="{74A05F1F-0BA7-4DA3-8E42-29E465E42AFA}" srcOrd="1" destOrd="0" parTransId="{2EC22BD1-8B20-4555-9624-BE4AD195C8F5}" sibTransId="{C6047CF8-31CA-4F82-9256-EC85C182E3CF}"/>
    <dgm:cxn modelId="{15906768-C0A8-4C61-B124-37910821746D}" type="presOf" srcId="{22EC0220-28D4-4856-878E-E965730C98E6}" destId="{9B890856-F25C-4F9E-8CFD-86538C09743A}" srcOrd="0" destOrd="0" presId="urn:microsoft.com/office/officeart/2005/8/layout/hierarchy1"/>
    <dgm:cxn modelId="{D8D2FA69-4E4A-4C18-9C22-D0D669A3E738}" type="presOf" srcId="{21C374A3-2F1E-46C4-A0FD-363C469BB452}" destId="{520ADF10-90FE-4A4B-8230-D0E789A870FE}" srcOrd="0" destOrd="0" presId="urn:microsoft.com/office/officeart/2005/8/layout/hierarchy1"/>
    <dgm:cxn modelId="{9C32CF7D-32E0-4B7B-9F2D-1C49AD3CAC6A}" srcId="{3B298638-4F47-4BE3-9403-E7158B452AAC}" destId="{C6865830-88A8-4343-8620-97DE0471FE12}" srcOrd="0" destOrd="0" parTransId="{01890CF9-C895-4144-8FFF-FD1EE7A1F3A0}" sibTransId="{563CD4D7-3E4F-4879-ACC8-E9259D831DF4}"/>
    <dgm:cxn modelId="{96D9A486-3332-4CB7-9072-8E56DD7BE810}" type="presOf" srcId="{D49BD0A7-01C2-467F-A161-2C593E731366}" destId="{1BD43CBE-B072-4A86-B3B0-1AEBD5CF7C47}" srcOrd="0" destOrd="0" presId="urn:microsoft.com/office/officeart/2005/8/layout/hierarchy1"/>
    <dgm:cxn modelId="{21E1D78D-4C8A-4B18-943B-CE7B2E199A42}" srcId="{C1662C13-A9F2-4B3E-9B61-4D69959B5EE0}" destId="{9D6A0B16-84A4-4DB5-9390-DBD14BA30682}" srcOrd="0" destOrd="0" parTransId="{A0D0EC3F-F4A5-4022-A4C8-99577D9686F4}" sibTransId="{7ED7DFF6-3006-4F78-82A4-079CEF84236D}"/>
    <dgm:cxn modelId="{94653E8F-C957-45C6-8AF1-FB28216A5927}" type="presOf" srcId="{557C53CD-A69C-4804-B23D-55496925B66D}" destId="{5BEC6515-1F71-475E-A7A1-E84D1BC0F2F7}" srcOrd="0" destOrd="0" presId="urn:microsoft.com/office/officeart/2005/8/layout/hierarchy1"/>
    <dgm:cxn modelId="{B0A45B91-F29F-4624-B246-681749158744}" type="presOf" srcId="{43D39FD6-EB3A-4D66-9136-9826A4E7E74D}" destId="{F8B9E6BD-9CC9-43C7-8F93-06206ECC7FBC}" srcOrd="0" destOrd="0" presId="urn:microsoft.com/office/officeart/2005/8/layout/hierarchy1"/>
    <dgm:cxn modelId="{84D50B96-3827-40E9-AF68-1C40D4E4765F}" type="presOf" srcId="{594D85FB-23FB-4874-858E-4C0E1659C46D}" destId="{CAEA2B7E-6901-44F5-A215-2206803A9ABE}" srcOrd="0" destOrd="0" presId="urn:microsoft.com/office/officeart/2005/8/layout/hierarchy1"/>
    <dgm:cxn modelId="{B950439B-A4CD-465D-B5DC-B758217ACA65}" srcId="{87645523-B0E4-41D7-A8A6-88849DA221BE}" destId="{594D85FB-23FB-4874-858E-4C0E1659C46D}" srcOrd="0" destOrd="0" parTransId="{36400B5C-4C33-4DB9-B0FE-8F3E3E1829C3}" sibTransId="{9473EE96-DFCB-4D2B-9DCB-37FD4681210E}"/>
    <dgm:cxn modelId="{9504FAA1-9223-47F0-9B9B-43722F07A1AB}" srcId="{87645523-B0E4-41D7-A8A6-88849DA221BE}" destId="{1560B281-2429-45DC-937E-5C8B15381149}" srcOrd="2" destOrd="0" parTransId="{B2D8F8B4-958D-41A5-BE5F-A614459B4569}" sibTransId="{A249A968-2896-4291-8E4D-888AAE423ADD}"/>
    <dgm:cxn modelId="{0A0B8FA3-1333-45B8-B277-E5903B6955AC}" type="presOf" srcId="{41D850D5-9931-44D4-AFE2-AB84F8F076D8}" destId="{E45DABAD-8BD2-4709-B69D-3F5C0408A9B7}" srcOrd="0" destOrd="0" presId="urn:microsoft.com/office/officeart/2005/8/layout/hierarchy1"/>
    <dgm:cxn modelId="{BAEB1CA4-5105-46BF-BEF1-DB39B2D0F308}" srcId="{43D39FD6-EB3A-4D66-9136-9826A4E7E74D}" destId="{60E979C2-BB42-43F0-B8A2-99B16B075C23}" srcOrd="1" destOrd="0" parTransId="{0DBFEB78-A8B2-4B4A-AB73-A7B764362811}" sibTransId="{9CC2125D-5047-4A6A-A7A0-B4E7E6E9DB1B}"/>
    <dgm:cxn modelId="{A4F28CA8-DA2D-466F-9CAD-4FA89346DD9E}" type="presOf" srcId="{49471E81-8609-4ECC-8160-1D13743C1C71}" destId="{CB40A23F-6D45-4105-8FDD-5B697195DFAE}" srcOrd="0" destOrd="0" presId="urn:microsoft.com/office/officeart/2005/8/layout/hierarchy1"/>
    <dgm:cxn modelId="{875D35AF-5FA2-46FD-B296-2F7C0E57FD1D}" srcId="{87645523-B0E4-41D7-A8A6-88849DA221BE}" destId="{7AD9CC23-2F29-45A0-9F10-299E90A94C6C}" srcOrd="4" destOrd="0" parTransId="{557C53CD-A69C-4804-B23D-55496925B66D}" sibTransId="{958C6859-C6AE-4FBB-9AE1-D60BB8D710E3}"/>
    <dgm:cxn modelId="{FCCCC5AF-B06D-4519-87E1-CDB856D55C5F}" srcId="{60E979C2-BB42-43F0-B8A2-99B16B075C23}" destId="{58ABE660-7AE5-4A5A-8A21-96B9C0B36B3B}" srcOrd="0" destOrd="0" parTransId="{26CB1B75-CE29-48B2-8079-6DD1F807B5F9}" sibTransId="{F22B8C5A-3443-4A86-BC5A-5FDE7B7A813A}"/>
    <dgm:cxn modelId="{368522B0-29BC-421C-B7E7-4CABA9E8AD3C}" srcId="{C1662C13-A9F2-4B3E-9B61-4D69959B5EE0}" destId="{3C10930F-F8ED-4CD5-ADD6-9B05529A03B4}" srcOrd="1" destOrd="0" parTransId="{22EC0220-28D4-4856-878E-E965730C98E6}" sibTransId="{3849D348-9270-4B03-8E06-B080ED155FA9}"/>
    <dgm:cxn modelId="{9FC2FBB5-52E8-401A-93A7-CE514F44F77F}" type="presOf" srcId="{1560B281-2429-45DC-937E-5C8B15381149}" destId="{7CABB038-37A6-4113-99BF-2F0458813397}" srcOrd="0" destOrd="0" presId="urn:microsoft.com/office/officeart/2005/8/layout/hierarchy1"/>
    <dgm:cxn modelId="{2DFEC9DA-1C5A-459B-8E44-2BA230B0B45F}" type="presOf" srcId="{C1662C13-A9F2-4B3E-9B61-4D69959B5EE0}" destId="{AAA94F11-B4D1-417F-8915-8730AEC95136}" srcOrd="0" destOrd="0" presId="urn:microsoft.com/office/officeart/2005/8/layout/hierarchy1"/>
    <dgm:cxn modelId="{5DF1FBDA-9807-41F3-89FF-8B232A173653}" srcId="{C6865830-88A8-4343-8620-97DE0471FE12}" destId="{43D39FD6-EB3A-4D66-9136-9826A4E7E74D}" srcOrd="1" destOrd="0" parTransId="{EB785AF4-7B77-4499-A119-51F62F857A2E}" sibTransId="{A453A46C-C952-4224-BEA9-EFF6323A69BB}"/>
    <dgm:cxn modelId="{BF9F18E2-745E-4877-903B-AD534282264A}" type="presOf" srcId="{129D3FEB-B8EA-4C80-9A37-DA3D80196ED8}" destId="{CECA19A5-DE8E-40CB-8558-B390764A8620}" srcOrd="0" destOrd="0" presId="urn:microsoft.com/office/officeart/2005/8/layout/hierarchy1"/>
    <dgm:cxn modelId="{AFA4CCE8-6375-4397-9B13-A652FBA5E158}" srcId="{C6865830-88A8-4343-8620-97DE0471FE12}" destId="{C1662C13-A9F2-4B3E-9B61-4D69959B5EE0}" srcOrd="0" destOrd="0" parTransId="{D49BD0A7-01C2-467F-A161-2C593E731366}" sibTransId="{0402FEB7-59E9-49D3-9C32-D182D75C91E1}"/>
    <dgm:cxn modelId="{A6F414EC-3025-4155-9C62-C2DACA497F69}" type="presOf" srcId="{2EC22BD1-8B20-4555-9624-BE4AD195C8F5}" destId="{45FB53D6-8E10-4674-B765-AF82814B7CBF}" srcOrd="0" destOrd="0" presId="urn:microsoft.com/office/officeart/2005/8/layout/hierarchy1"/>
    <dgm:cxn modelId="{33617DF4-9C70-45F0-A9A9-0715CE4CB460}" type="presOf" srcId="{7AD9CC23-2F29-45A0-9F10-299E90A94C6C}" destId="{77E0DEF9-F10F-408F-9019-26FB7A7C8891}" srcOrd="0" destOrd="0" presId="urn:microsoft.com/office/officeart/2005/8/layout/hierarchy1"/>
    <dgm:cxn modelId="{3599A4F0-8865-4CCA-BAFB-8AADCF9E437C}" type="presParOf" srcId="{B7184BDA-013C-4FB8-B8AF-4A0DEB704795}" destId="{9D726628-8186-46A7-A8CF-1F55F87712AD}" srcOrd="0" destOrd="0" presId="urn:microsoft.com/office/officeart/2005/8/layout/hierarchy1"/>
    <dgm:cxn modelId="{E0CEF667-1136-4855-B763-9D9594B0420F}" type="presParOf" srcId="{9D726628-8186-46A7-A8CF-1F55F87712AD}" destId="{AE9B9E2E-743F-4709-B166-DDB9D9306EBC}" srcOrd="0" destOrd="0" presId="urn:microsoft.com/office/officeart/2005/8/layout/hierarchy1"/>
    <dgm:cxn modelId="{E139EB8F-0183-45C2-A3C0-4017A118B8F9}" type="presParOf" srcId="{AE9B9E2E-743F-4709-B166-DDB9D9306EBC}" destId="{0403C9FF-E399-4129-B734-035026429D59}" srcOrd="0" destOrd="0" presId="urn:microsoft.com/office/officeart/2005/8/layout/hierarchy1"/>
    <dgm:cxn modelId="{F138B3C3-7333-4BD8-9E59-99F919227BDF}" type="presParOf" srcId="{AE9B9E2E-743F-4709-B166-DDB9D9306EBC}" destId="{ED0DF28C-F703-4018-AA2F-6326C797509D}" srcOrd="1" destOrd="0" presId="urn:microsoft.com/office/officeart/2005/8/layout/hierarchy1"/>
    <dgm:cxn modelId="{81F61BB9-82AA-46B1-B92F-2DF1F4D5B5FE}" type="presParOf" srcId="{9D726628-8186-46A7-A8CF-1F55F87712AD}" destId="{58BF6164-753E-48C9-B04C-E5B5C4931205}" srcOrd="1" destOrd="0" presId="urn:microsoft.com/office/officeart/2005/8/layout/hierarchy1"/>
    <dgm:cxn modelId="{BF341ADC-7B5E-45D2-B07C-64DCD40A9411}" type="presParOf" srcId="{58BF6164-753E-48C9-B04C-E5B5C4931205}" destId="{1BD43CBE-B072-4A86-B3B0-1AEBD5CF7C47}" srcOrd="0" destOrd="0" presId="urn:microsoft.com/office/officeart/2005/8/layout/hierarchy1"/>
    <dgm:cxn modelId="{10F19664-F7F5-4D09-8492-F69CD9C87707}" type="presParOf" srcId="{58BF6164-753E-48C9-B04C-E5B5C4931205}" destId="{3AA46BF0-CAA7-45C0-B583-BCB10420B06D}" srcOrd="1" destOrd="0" presId="urn:microsoft.com/office/officeart/2005/8/layout/hierarchy1"/>
    <dgm:cxn modelId="{A9F21FB9-D325-48AF-A012-64DACE2C89DA}" type="presParOf" srcId="{3AA46BF0-CAA7-45C0-B583-BCB10420B06D}" destId="{0131008E-F223-4DE2-A674-0B9C8CC47C38}" srcOrd="0" destOrd="0" presId="urn:microsoft.com/office/officeart/2005/8/layout/hierarchy1"/>
    <dgm:cxn modelId="{BAA79EBF-4A56-40E4-8D18-65761D12A21E}" type="presParOf" srcId="{0131008E-F223-4DE2-A674-0B9C8CC47C38}" destId="{0C773645-AF80-41F1-B470-4FF41828C202}" srcOrd="0" destOrd="0" presId="urn:microsoft.com/office/officeart/2005/8/layout/hierarchy1"/>
    <dgm:cxn modelId="{636E6A82-D612-4375-9356-EA320E65E246}" type="presParOf" srcId="{0131008E-F223-4DE2-A674-0B9C8CC47C38}" destId="{AAA94F11-B4D1-417F-8915-8730AEC95136}" srcOrd="1" destOrd="0" presId="urn:microsoft.com/office/officeart/2005/8/layout/hierarchy1"/>
    <dgm:cxn modelId="{9A85F4C0-50D0-48BE-8558-8DC67D780DA0}" type="presParOf" srcId="{3AA46BF0-CAA7-45C0-B583-BCB10420B06D}" destId="{F506E0CF-E776-4501-A7A9-B83434E4E103}" srcOrd="1" destOrd="0" presId="urn:microsoft.com/office/officeart/2005/8/layout/hierarchy1"/>
    <dgm:cxn modelId="{8053EEDE-FA6A-4DBA-B15A-9C8646CFE547}" type="presParOf" srcId="{F506E0CF-E776-4501-A7A9-B83434E4E103}" destId="{CE066029-B13B-4265-959A-B3DA8201FD0E}" srcOrd="0" destOrd="0" presId="urn:microsoft.com/office/officeart/2005/8/layout/hierarchy1"/>
    <dgm:cxn modelId="{25ED47FD-05AA-423E-B348-963208DE00A8}" type="presParOf" srcId="{F506E0CF-E776-4501-A7A9-B83434E4E103}" destId="{7284BE24-EB88-4CF8-9D19-8CB36D2BC196}" srcOrd="1" destOrd="0" presId="urn:microsoft.com/office/officeart/2005/8/layout/hierarchy1"/>
    <dgm:cxn modelId="{65F05AD6-D34E-446B-880B-DABC594F527E}" type="presParOf" srcId="{7284BE24-EB88-4CF8-9D19-8CB36D2BC196}" destId="{4DC73868-F727-490F-98BC-135663259216}" srcOrd="0" destOrd="0" presId="urn:microsoft.com/office/officeart/2005/8/layout/hierarchy1"/>
    <dgm:cxn modelId="{515112E8-DF89-406D-A3F9-7B5240492283}" type="presParOf" srcId="{4DC73868-F727-490F-98BC-135663259216}" destId="{317D4757-911E-4B25-AC23-C3EC1B9E2028}" srcOrd="0" destOrd="0" presId="urn:microsoft.com/office/officeart/2005/8/layout/hierarchy1"/>
    <dgm:cxn modelId="{307763B7-F00D-4674-A709-B4E2955797D1}" type="presParOf" srcId="{4DC73868-F727-490F-98BC-135663259216}" destId="{6C0A4B48-32A1-4121-8EC8-80DE500B1470}" srcOrd="1" destOrd="0" presId="urn:microsoft.com/office/officeart/2005/8/layout/hierarchy1"/>
    <dgm:cxn modelId="{8C77A83C-4CC0-46FB-A01C-1094AF1A97ED}" type="presParOf" srcId="{7284BE24-EB88-4CF8-9D19-8CB36D2BC196}" destId="{3E09CB6F-7FA9-4062-8A69-5D26554ECC2E}" srcOrd="1" destOrd="0" presId="urn:microsoft.com/office/officeart/2005/8/layout/hierarchy1"/>
    <dgm:cxn modelId="{A660330D-AF23-4DD2-80BA-448DB66B4906}" type="presParOf" srcId="{F506E0CF-E776-4501-A7A9-B83434E4E103}" destId="{9B890856-F25C-4F9E-8CFD-86538C09743A}" srcOrd="2" destOrd="0" presId="urn:microsoft.com/office/officeart/2005/8/layout/hierarchy1"/>
    <dgm:cxn modelId="{8BD1A38F-120C-4365-A3AE-0D6F7DEB8159}" type="presParOf" srcId="{F506E0CF-E776-4501-A7A9-B83434E4E103}" destId="{0DA38943-FB95-47AA-82D3-49952426327A}" srcOrd="3" destOrd="0" presId="urn:microsoft.com/office/officeart/2005/8/layout/hierarchy1"/>
    <dgm:cxn modelId="{E6FA6A90-823A-4E6F-B7AB-2DFA3E390BC3}" type="presParOf" srcId="{0DA38943-FB95-47AA-82D3-49952426327A}" destId="{AB1BD717-75A7-4C62-9D0F-43B8D25BC18D}" srcOrd="0" destOrd="0" presId="urn:microsoft.com/office/officeart/2005/8/layout/hierarchy1"/>
    <dgm:cxn modelId="{39DD52F6-4BE1-44A9-B1FA-4AC7AF2E2C16}" type="presParOf" srcId="{AB1BD717-75A7-4C62-9D0F-43B8D25BC18D}" destId="{B65445D5-4316-4152-81E4-2773143FAF0F}" srcOrd="0" destOrd="0" presId="urn:microsoft.com/office/officeart/2005/8/layout/hierarchy1"/>
    <dgm:cxn modelId="{5FF6FFC0-4110-40DA-939F-6796DCBEFB2C}" type="presParOf" srcId="{AB1BD717-75A7-4C62-9D0F-43B8D25BC18D}" destId="{31626A25-791D-4A29-9968-E040EB3CBF5A}" srcOrd="1" destOrd="0" presId="urn:microsoft.com/office/officeart/2005/8/layout/hierarchy1"/>
    <dgm:cxn modelId="{63ED125D-B146-4023-BAC6-0BBCD7A15970}" type="presParOf" srcId="{0DA38943-FB95-47AA-82D3-49952426327A}" destId="{72540208-7CBB-42A2-A861-30404AD82C6E}" srcOrd="1" destOrd="0" presId="urn:microsoft.com/office/officeart/2005/8/layout/hierarchy1"/>
    <dgm:cxn modelId="{0B6B9572-2E15-48EE-A1AC-6167F8CF0C85}" type="presParOf" srcId="{58BF6164-753E-48C9-B04C-E5B5C4931205}" destId="{B481D49B-E9CD-4B62-A0CF-56705FCF5DA5}" srcOrd="2" destOrd="0" presId="urn:microsoft.com/office/officeart/2005/8/layout/hierarchy1"/>
    <dgm:cxn modelId="{321A09C0-6446-433F-95EA-552184006DFD}" type="presParOf" srcId="{58BF6164-753E-48C9-B04C-E5B5C4931205}" destId="{E482BC90-5280-4AAD-957D-5FD30F0DD35B}" srcOrd="3" destOrd="0" presId="urn:microsoft.com/office/officeart/2005/8/layout/hierarchy1"/>
    <dgm:cxn modelId="{1680CE69-2A26-4350-A506-E9E393000CD2}" type="presParOf" srcId="{E482BC90-5280-4AAD-957D-5FD30F0DD35B}" destId="{76523CE3-3DEB-4C17-9396-B0C4E7E49344}" srcOrd="0" destOrd="0" presId="urn:microsoft.com/office/officeart/2005/8/layout/hierarchy1"/>
    <dgm:cxn modelId="{CF692504-E22C-44EB-88DB-6C8A518D093A}" type="presParOf" srcId="{76523CE3-3DEB-4C17-9396-B0C4E7E49344}" destId="{C78CD8AD-BE07-45D6-BED1-31E60B800EFD}" srcOrd="0" destOrd="0" presId="urn:microsoft.com/office/officeart/2005/8/layout/hierarchy1"/>
    <dgm:cxn modelId="{9B5B3941-A165-46C9-8FF9-F4CF9B4A601B}" type="presParOf" srcId="{76523CE3-3DEB-4C17-9396-B0C4E7E49344}" destId="{F8B9E6BD-9CC9-43C7-8F93-06206ECC7FBC}" srcOrd="1" destOrd="0" presId="urn:microsoft.com/office/officeart/2005/8/layout/hierarchy1"/>
    <dgm:cxn modelId="{A1E9F0AD-BA92-4E1D-B192-655DE707855B}" type="presParOf" srcId="{E482BC90-5280-4AAD-957D-5FD30F0DD35B}" destId="{52F3A4F5-D387-46FE-8992-4D1347B85451}" srcOrd="1" destOrd="0" presId="urn:microsoft.com/office/officeart/2005/8/layout/hierarchy1"/>
    <dgm:cxn modelId="{E7CA3A8B-6B39-4BE7-BE2C-E417BF7D148B}" type="presParOf" srcId="{52F3A4F5-D387-46FE-8992-4D1347B85451}" destId="{CECA19A5-DE8E-40CB-8558-B390764A8620}" srcOrd="0" destOrd="0" presId="urn:microsoft.com/office/officeart/2005/8/layout/hierarchy1"/>
    <dgm:cxn modelId="{1F676643-1C8C-40B3-A960-41C2EA5E5F4D}" type="presParOf" srcId="{52F3A4F5-D387-46FE-8992-4D1347B85451}" destId="{CE4160EC-B747-4754-8596-BFE608B56B1A}" srcOrd="1" destOrd="0" presId="urn:microsoft.com/office/officeart/2005/8/layout/hierarchy1"/>
    <dgm:cxn modelId="{5F6764AA-29FD-4E3E-B95D-D02CE6C980E9}" type="presParOf" srcId="{CE4160EC-B747-4754-8596-BFE608B56B1A}" destId="{E008F822-019B-411A-A4F1-0D3D085E1E87}" srcOrd="0" destOrd="0" presId="urn:microsoft.com/office/officeart/2005/8/layout/hierarchy1"/>
    <dgm:cxn modelId="{D86BE588-7C6E-4321-AE15-02D7DE0E14DC}" type="presParOf" srcId="{E008F822-019B-411A-A4F1-0D3D085E1E87}" destId="{02165FED-76D6-4F39-B169-4E4C907530FB}" srcOrd="0" destOrd="0" presId="urn:microsoft.com/office/officeart/2005/8/layout/hierarchy1"/>
    <dgm:cxn modelId="{52A0952E-0C30-4649-B4E9-915A635B1865}" type="presParOf" srcId="{E008F822-019B-411A-A4F1-0D3D085E1E87}" destId="{B810E400-0143-4ACE-A1D9-5F900126963F}" srcOrd="1" destOrd="0" presId="urn:microsoft.com/office/officeart/2005/8/layout/hierarchy1"/>
    <dgm:cxn modelId="{8F94FCBE-2D7D-4FD6-8C0A-DED4B287FDB2}" type="presParOf" srcId="{CE4160EC-B747-4754-8596-BFE608B56B1A}" destId="{C3FADA12-AEE2-4D63-8DFA-E2249BFC614A}" srcOrd="1" destOrd="0" presId="urn:microsoft.com/office/officeart/2005/8/layout/hierarchy1"/>
    <dgm:cxn modelId="{09FC7012-CA60-48A1-9ED1-0F827417155E}" type="presParOf" srcId="{C3FADA12-AEE2-4D63-8DFA-E2249BFC614A}" destId="{409161F2-1326-44BF-A2E6-9C47140E793B}" srcOrd="0" destOrd="0" presId="urn:microsoft.com/office/officeart/2005/8/layout/hierarchy1"/>
    <dgm:cxn modelId="{582F9382-BFE8-4C26-87AA-9EB5EC923CF0}" type="presParOf" srcId="{C3FADA12-AEE2-4D63-8DFA-E2249BFC614A}" destId="{15D99EC5-29FA-43B7-B328-6300CE2022EB}" srcOrd="1" destOrd="0" presId="urn:microsoft.com/office/officeart/2005/8/layout/hierarchy1"/>
    <dgm:cxn modelId="{1EC31853-BFD7-48F7-93D3-88C4512F009D}" type="presParOf" srcId="{15D99EC5-29FA-43B7-B328-6300CE2022EB}" destId="{0DFCF8CD-338E-407E-A12B-6630D3A8ADA3}" srcOrd="0" destOrd="0" presId="urn:microsoft.com/office/officeart/2005/8/layout/hierarchy1"/>
    <dgm:cxn modelId="{7336FC17-A274-4501-B958-4CA7AF1BFF12}" type="presParOf" srcId="{0DFCF8CD-338E-407E-A12B-6630D3A8ADA3}" destId="{E3DDF216-916E-4040-BCBB-F798AB6A4017}" srcOrd="0" destOrd="0" presId="urn:microsoft.com/office/officeart/2005/8/layout/hierarchy1"/>
    <dgm:cxn modelId="{9FF75991-B665-4DF9-B3E0-5E94FCE0C4CA}" type="presParOf" srcId="{0DFCF8CD-338E-407E-A12B-6630D3A8ADA3}" destId="{CAEA2B7E-6901-44F5-A215-2206803A9ABE}" srcOrd="1" destOrd="0" presId="urn:microsoft.com/office/officeart/2005/8/layout/hierarchy1"/>
    <dgm:cxn modelId="{7735D61B-BBB6-464B-B539-D55C2C62062A}" type="presParOf" srcId="{15D99EC5-29FA-43B7-B328-6300CE2022EB}" destId="{47541DEE-22F4-4CEB-A064-5C77666039FA}" srcOrd="1" destOrd="0" presId="urn:microsoft.com/office/officeart/2005/8/layout/hierarchy1"/>
    <dgm:cxn modelId="{1D7F8433-2012-42DC-AF88-E47E4937150F}" type="presParOf" srcId="{C3FADA12-AEE2-4D63-8DFA-E2249BFC614A}" destId="{520ADF10-90FE-4A4B-8230-D0E789A870FE}" srcOrd="2" destOrd="0" presId="urn:microsoft.com/office/officeart/2005/8/layout/hierarchy1"/>
    <dgm:cxn modelId="{DBCBC756-6332-4F55-80B5-F9FE7DEB8427}" type="presParOf" srcId="{C3FADA12-AEE2-4D63-8DFA-E2249BFC614A}" destId="{EB1A3FA2-5693-454B-9E29-C6208C625200}" srcOrd="3" destOrd="0" presId="urn:microsoft.com/office/officeart/2005/8/layout/hierarchy1"/>
    <dgm:cxn modelId="{7B600B6B-1FE5-4EB5-9BDE-0625A780D9A4}" type="presParOf" srcId="{EB1A3FA2-5693-454B-9E29-C6208C625200}" destId="{0BFC9214-17D0-4A25-A5A1-854109BA0BAA}" srcOrd="0" destOrd="0" presId="urn:microsoft.com/office/officeart/2005/8/layout/hierarchy1"/>
    <dgm:cxn modelId="{1557FF46-9FCC-427A-862B-1AEB3F2F2F64}" type="presParOf" srcId="{0BFC9214-17D0-4A25-A5A1-854109BA0BAA}" destId="{51F1E532-F2C3-43E4-A204-DD04BBDA0665}" srcOrd="0" destOrd="0" presId="urn:microsoft.com/office/officeart/2005/8/layout/hierarchy1"/>
    <dgm:cxn modelId="{07A4912C-6656-4827-8C1A-1948E1953792}" type="presParOf" srcId="{0BFC9214-17D0-4A25-A5A1-854109BA0BAA}" destId="{CB40A23F-6D45-4105-8FDD-5B697195DFAE}" srcOrd="1" destOrd="0" presId="urn:microsoft.com/office/officeart/2005/8/layout/hierarchy1"/>
    <dgm:cxn modelId="{DB909CAD-E1CE-48DA-A9A0-D11C0E8F7B07}" type="presParOf" srcId="{EB1A3FA2-5693-454B-9E29-C6208C625200}" destId="{AD18CD53-76A3-46C7-81A9-90DD994E878A}" srcOrd="1" destOrd="0" presId="urn:microsoft.com/office/officeart/2005/8/layout/hierarchy1"/>
    <dgm:cxn modelId="{8E96EEB7-B38C-4B93-86B2-8888EA81E970}" type="presParOf" srcId="{C3FADA12-AEE2-4D63-8DFA-E2249BFC614A}" destId="{B6201CC3-1C3B-4573-AE38-87B8E7971AEC}" srcOrd="4" destOrd="0" presId="urn:microsoft.com/office/officeart/2005/8/layout/hierarchy1"/>
    <dgm:cxn modelId="{940CF3F0-CCC0-408D-A596-4B2B74B98164}" type="presParOf" srcId="{C3FADA12-AEE2-4D63-8DFA-E2249BFC614A}" destId="{105F626A-D8D2-4EB1-A35D-16E2CF722141}" srcOrd="5" destOrd="0" presId="urn:microsoft.com/office/officeart/2005/8/layout/hierarchy1"/>
    <dgm:cxn modelId="{B46181FE-3A49-4E05-AFFA-EAA9CDA8C0B9}" type="presParOf" srcId="{105F626A-D8D2-4EB1-A35D-16E2CF722141}" destId="{A6396171-529D-4C6D-814F-E03B80602236}" srcOrd="0" destOrd="0" presId="urn:microsoft.com/office/officeart/2005/8/layout/hierarchy1"/>
    <dgm:cxn modelId="{ADD1AA2D-22DF-4593-BB4F-744D8B85FB27}" type="presParOf" srcId="{A6396171-529D-4C6D-814F-E03B80602236}" destId="{5A0DC1C5-02D0-4D7B-8E97-B98904A2275A}" srcOrd="0" destOrd="0" presId="urn:microsoft.com/office/officeart/2005/8/layout/hierarchy1"/>
    <dgm:cxn modelId="{0FBCC7DA-7B39-49B9-951A-CBD55935B653}" type="presParOf" srcId="{A6396171-529D-4C6D-814F-E03B80602236}" destId="{7CABB038-37A6-4113-99BF-2F0458813397}" srcOrd="1" destOrd="0" presId="urn:microsoft.com/office/officeart/2005/8/layout/hierarchy1"/>
    <dgm:cxn modelId="{AB381404-A6B0-49D5-A69C-C5406D1A587C}" type="presParOf" srcId="{105F626A-D8D2-4EB1-A35D-16E2CF722141}" destId="{13197B01-6E07-4E76-BEBE-5B7EC278DB4F}" srcOrd="1" destOrd="0" presId="urn:microsoft.com/office/officeart/2005/8/layout/hierarchy1"/>
    <dgm:cxn modelId="{B60EEA0C-20B9-4581-A543-8531C4FF09F2}" type="presParOf" srcId="{C3FADA12-AEE2-4D63-8DFA-E2249BFC614A}" destId="{F57DD047-4C6F-483B-80C9-52A3F62C6347}" srcOrd="6" destOrd="0" presId="urn:microsoft.com/office/officeart/2005/8/layout/hierarchy1"/>
    <dgm:cxn modelId="{323859C6-21CE-4E9C-9F9D-1933E3182FEF}" type="presParOf" srcId="{C3FADA12-AEE2-4D63-8DFA-E2249BFC614A}" destId="{6F94A3BD-5279-4F9E-87C3-80A8EBEF5729}" srcOrd="7" destOrd="0" presId="urn:microsoft.com/office/officeart/2005/8/layout/hierarchy1"/>
    <dgm:cxn modelId="{5AE3E1C7-7397-47D3-9885-8261FF867E7D}" type="presParOf" srcId="{6F94A3BD-5279-4F9E-87C3-80A8EBEF5729}" destId="{701CA061-74D1-48DE-A5BA-06300AEBD75F}" srcOrd="0" destOrd="0" presId="urn:microsoft.com/office/officeart/2005/8/layout/hierarchy1"/>
    <dgm:cxn modelId="{A6D4F921-DC2C-4F58-8C1D-6EABF27C8822}" type="presParOf" srcId="{701CA061-74D1-48DE-A5BA-06300AEBD75F}" destId="{D1F6631C-3D95-4EA1-A0F9-5113D30642E9}" srcOrd="0" destOrd="0" presId="urn:microsoft.com/office/officeart/2005/8/layout/hierarchy1"/>
    <dgm:cxn modelId="{A6228289-698E-4280-956E-40056A763CEC}" type="presParOf" srcId="{701CA061-74D1-48DE-A5BA-06300AEBD75F}" destId="{E45DABAD-8BD2-4709-B69D-3F5C0408A9B7}" srcOrd="1" destOrd="0" presId="urn:microsoft.com/office/officeart/2005/8/layout/hierarchy1"/>
    <dgm:cxn modelId="{D4750CD0-28E8-4F61-B7FF-C8E03FC61A79}" type="presParOf" srcId="{6F94A3BD-5279-4F9E-87C3-80A8EBEF5729}" destId="{65654E14-EB2F-44B2-98D6-F1A5E5D2125C}" srcOrd="1" destOrd="0" presId="urn:microsoft.com/office/officeart/2005/8/layout/hierarchy1"/>
    <dgm:cxn modelId="{06A8A6BC-D0E4-484B-9C90-F6752FAEFA8A}" type="presParOf" srcId="{C3FADA12-AEE2-4D63-8DFA-E2249BFC614A}" destId="{5BEC6515-1F71-475E-A7A1-E84D1BC0F2F7}" srcOrd="8" destOrd="0" presId="urn:microsoft.com/office/officeart/2005/8/layout/hierarchy1"/>
    <dgm:cxn modelId="{FFABDF27-E89A-49F7-A4B3-CD6FB29C98D4}" type="presParOf" srcId="{C3FADA12-AEE2-4D63-8DFA-E2249BFC614A}" destId="{0666D3B0-9A93-41EB-8C97-F0DCEA71D99D}" srcOrd="9" destOrd="0" presId="urn:microsoft.com/office/officeart/2005/8/layout/hierarchy1"/>
    <dgm:cxn modelId="{C23C69F6-CC0C-4EE8-82E5-AF6B7E55E71C}" type="presParOf" srcId="{0666D3B0-9A93-41EB-8C97-F0DCEA71D99D}" destId="{90CA447E-898D-4773-981D-C9EC28333B76}" srcOrd="0" destOrd="0" presId="urn:microsoft.com/office/officeart/2005/8/layout/hierarchy1"/>
    <dgm:cxn modelId="{6C4F0642-6715-4F7C-8F0C-3C8205AB0EF7}" type="presParOf" srcId="{90CA447E-898D-4773-981D-C9EC28333B76}" destId="{48B87F03-8753-4CA6-A0D6-BE49B55D36CB}" srcOrd="0" destOrd="0" presId="urn:microsoft.com/office/officeart/2005/8/layout/hierarchy1"/>
    <dgm:cxn modelId="{4126B07B-F252-424D-B5B2-CB50DA5BBB95}" type="presParOf" srcId="{90CA447E-898D-4773-981D-C9EC28333B76}" destId="{77E0DEF9-F10F-408F-9019-26FB7A7C8891}" srcOrd="1" destOrd="0" presId="urn:microsoft.com/office/officeart/2005/8/layout/hierarchy1"/>
    <dgm:cxn modelId="{161A303F-8ED9-4637-AA50-60A8BE78710A}" type="presParOf" srcId="{0666D3B0-9A93-41EB-8C97-F0DCEA71D99D}" destId="{3EE52978-859C-4AB9-BFEC-08A9C1CA7D31}" srcOrd="1" destOrd="0" presId="urn:microsoft.com/office/officeart/2005/8/layout/hierarchy1"/>
    <dgm:cxn modelId="{95F4FB93-7DAC-4651-861C-0E8AB1B1C2DF}" type="presParOf" srcId="{52F3A4F5-D387-46FE-8992-4D1347B85451}" destId="{84B2E7EF-AFF3-4126-A76E-69A1758BAD74}" srcOrd="2" destOrd="0" presId="urn:microsoft.com/office/officeart/2005/8/layout/hierarchy1"/>
    <dgm:cxn modelId="{83E88440-6DAA-44EC-AA3E-369F64787A4C}" type="presParOf" srcId="{52F3A4F5-D387-46FE-8992-4D1347B85451}" destId="{92C2F580-88FC-467A-805D-A2C7DFB89DE3}" srcOrd="3" destOrd="0" presId="urn:microsoft.com/office/officeart/2005/8/layout/hierarchy1"/>
    <dgm:cxn modelId="{9E2FFC5A-BC12-45B4-B370-A474AB75822F}" type="presParOf" srcId="{92C2F580-88FC-467A-805D-A2C7DFB89DE3}" destId="{798B774E-97C5-4F67-89D2-85772FEF2E7B}" srcOrd="0" destOrd="0" presId="urn:microsoft.com/office/officeart/2005/8/layout/hierarchy1"/>
    <dgm:cxn modelId="{D7A2CB1F-7E72-4175-A62E-4B1B456CA104}" type="presParOf" srcId="{798B774E-97C5-4F67-89D2-85772FEF2E7B}" destId="{7572C16E-E1A3-4B82-877B-40F58DBF0900}" srcOrd="0" destOrd="0" presId="urn:microsoft.com/office/officeart/2005/8/layout/hierarchy1"/>
    <dgm:cxn modelId="{BF2953E1-884B-43E6-8FC7-B55F43BB900C}" type="presParOf" srcId="{798B774E-97C5-4F67-89D2-85772FEF2E7B}" destId="{13DBAB9E-326E-4FB3-9BAA-E98A73C9A5C9}" srcOrd="1" destOrd="0" presId="urn:microsoft.com/office/officeart/2005/8/layout/hierarchy1"/>
    <dgm:cxn modelId="{4ECC31B2-CF02-4BD9-A1CB-00475BC72328}" type="presParOf" srcId="{92C2F580-88FC-467A-805D-A2C7DFB89DE3}" destId="{E3898744-B4B0-4A91-8205-0648EC01835F}" srcOrd="1" destOrd="0" presId="urn:microsoft.com/office/officeart/2005/8/layout/hierarchy1"/>
    <dgm:cxn modelId="{F28A4CA3-44F5-49C5-864F-36AD90A4D453}" type="presParOf" srcId="{E3898744-B4B0-4A91-8205-0648EC01835F}" destId="{4B936477-5E86-47BC-A89C-B48224FA38E2}" srcOrd="0" destOrd="0" presId="urn:microsoft.com/office/officeart/2005/8/layout/hierarchy1"/>
    <dgm:cxn modelId="{3E6AB318-E6D1-4978-8914-1FDBF63624B3}" type="presParOf" srcId="{E3898744-B4B0-4A91-8205-0648EC01835F}" destId="{CBD50845-7961-41E2-A0FE-83A66399DE97}" srcOrd="1" destOrd="0" presId="urn:microsoft.com/office/officeart/2005/8/layout/hierarchy1"/>
    <dgm:cxn modelId="{BEE4C630-6688-47E2-A9C8-877326CED0B7}" type="presParOf" srcId="{CBD50845-7961-41E2-A0FE-83A66399DE97}" destId="{F9873214-7B4A-4AFA-B5D3-991EDCBE613A}" srcOrd="0" destOrd="0" presId="urn:microsoft.com/office/officeart/2005/8/layout/hierarchy1"/>
    <dgm:cxn modelId="{EA6451C7-A69D-46DD-9141-E5EAC528F2E9}" type="presParOf" srcId="{F9873214-7B4A-4AFA-B5D3-991EDCBE613A}" destId="{DC64E447-F267-43AD-9A83-FD1DAA37270B}" srcOrd="0" destOrd="0" presId="urn:microsoft.com/office/officeart/2005/8/layout/hierarchy1"/>
    <dgm:cxn modelId="{7C262019-EFB1-4AA8-B64A-FBA5CF876B6E}" type="presParOf" srcId="{F9873214-7B4A-4AFA-B5D3-991EDCBE613A}" destId="{2D1B8647-6FB1-470A-A5DA-27759A85738A}" srcOrd="1" destOrd="0" presId="urn:microsoft.com/office/officeart/2005/8/layout/hierarchy1"/>
    <dgm:cxn modelId="{4D5D6506-5071-4983-A94D-63C924FDD3CC}" type="presParOf" srcId="{CBD50845-7961-41E2-A0FE-83A66399DE97}" destId="{BF9351A5-63AE-4C72-9400-213ED605D527}" srcOrd="1" destOrd="0" presId="urn:microsoft.com/office/officeart/2005/8/layout/hierarchy1"/>
    <dgm:cxn modelId="{FF6D61B6-E23F-42AE-960E-611944755DC9}" type="presParOf" srcId="{E3898744-B4B0-4A91-8205-0648EC01835F}" destId="{45FB53D6-8E10-4674-B765-AF82814B7CBF}" srcOrd="2" destOrd="0" presId="urn:microsoft.com/office/officeart/2005/8/layout/hierarchy1"/>
    <dgm:cxn modelId="{22B96975-E14D-4962-8C99-A63F2C697BE8}" type="presParOf" srcId="{E3898744-B4B0-4A91-8205-0648EC01835F}" destId="{85C34BA3-CCEE-4AE4-9464-7268EF7E8ED3}" srcOrd="3" destOrd="0" presId="urn:microsoft.com/office/officeart/2005/8/layout/hierarchy1"/>
    <dgm:cxn modelId="{76407FBB-89C5-40D2-8822-361A34992BAD}" type="presParOf" srcId="{85C34BA3-CCEE-4AE4-9464-7268EF7E8ED3}" destId="{81F7D686-A725-4307-90FE-B5D193323BD2}" srcOrd="0" destOrd="0" presId="urn:microsoft.com/office/officeart/2005/8/layout/hierarchy1"/>
    <dgm:cxn modelId="{F5CD0F9D-3E81-4A3F-86F6-93159CEE48BE}" type="presParOf" srcId="{81F7D686-A725-4307-90FE-B5D193323BD2}" destId="{F04051B0-3D1A-4B94-A246-5910D2C79A69}" srcOrd="0" destOrd="0" presId="urn:microsoft.com/office/officeart/2005/8/layout/hierarchy1"/>
    <dgm:cxn modelId="{121B5391-73AB-4C6B-BBCA-79E18984BF1E}" type="presParOf" srcId="{81F7D686-A725-4307-90FE-B5D193323BD2}" destId="{6554D24B-E8B9-4968-8C1C-C5E73D41768C}" srcOrd="1" destOrd="0" presId="urn:microsoft.com/office/officeart/2005/8/layout/hierarchy1"/>
    <dgm:cxn modelId="{AE616C97-995C-4216-82D7-089E913E2DDF}" type="presParOf" srcId="{85C34BA3-CCEE-4AE4-9464-7268EF7E8ED3}" destId="{66957CBC-C4D0-486F-8B67-2ACD140753E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B53D6-8E10-4674-B765-AF82814B7CBF}">
      <dsp:nvSpPr>
        <dsp:cNvPr id="0" name=""/>
        <dsp:cNvSpPr/>
      </dsp:nvSpPr>
      <dsp:spPr>
        <a:xfrm>
          <a:off x="9038530" y="3704187"/>
          <a:ext cx="764012" cy="363600"/>
        </a:xfrm>
        <a:custGeom>
          <a:avLst/>
          <a:gdLst/>
          <a:ahLst/>
          <a:cxnLst/>
          <a:rect l="0" t="0" r="0" b="0"/>
          <a:pathLst>
            <a:path>
              <a:moveTo>
                <a:pt x="0" y="0"/>
              </a:moveTo>
              <a:lnTo>
                <a:pt x="0" y="247783"/>
              </a:lnTo>
              <a:lnTo>
                <a:pt x="764012" y="247783"/>
              </a:lnTo>
              <a:lnTo>
                <a:pt x="764012"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936477-5E86-47BC-A89C-B48224FA38E2}">
      <dsp:nvSpPr>
        <dsp:cNvPr id="0" name=""/>
        <dsp:cNvSpPr/>
      </dsp:nvSpPr>
      <dsp:spPr>
        <a:xfrm>
          <a:off x="8274518" y="3704187"/>
          <a:ext cx="764012" cy="363600"/>
        </a:xfrm>
        <a:custGeom>
          <a:avLst/>
          <a:gdLst/>
          <a:ahLst/>
          <a:cxnLst/>
          <a:rect l="0" t="0" r="0" b="0"/>
          <a:pathLst>
            <a:path>
              <a:moveTo>
                <a:pt x="764012" y="0"/>
              </a:moveTo>
              <a:lnTo>
                <a:pt x="764012" y="247783"/>
              </a:lnTo>
              <a:lnTo>
                <a:pt x="0" y="247783"/>
              </a:lnTo>
              <a:lnTo>
                <a:pt x="0"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2E7EF-AFF3-4126-A76E-69A1758BAD74}">
      <dsp:nvSpPr>
        <dsp:cNvPr id="0" name=""/>
        <dsp:cNvSpPr/>
      </dsp:nvSpPr>
      <dsp:spPr>
        <a:xfrm>
          <a:off x="6364487" y="2546709"/>
          <a:ext cx="2674042" cy="363600"/>
        </a:xfrm>
        <a:custGeom>
          <a:avLst/>
          <a:gdLst/>
          <a:ahLst/>
          <a:cxnLst/>
          <a:rect l="0" t="0" r="0" b="0"/>
          <a:pathLst>
            <a:path>
              <a:moveTo>
                <a:pt x="0" y="0"/>
              </a:moveTo>
              <a:lnTo>
                <a:pt x="0" y="247783"/>
              </a:lnTo>
              <a:lnTo>
                <a:pt x="2674042" y="247783"/>
              </a:lnTo>
              <a:lnTo>
                <a:pt x="2674042" y="36360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EC6515-1F71-475E-A7A1-E84D1BC0F2F7}">
      <dsp:nvSpPr>
        <dsp:cNvPr id="0" name=""/>
        <dsp:cNvSpPr/>
      </dsp:nvSpPr>
      <dsp:spPr>
        <a:xfrm>
          <a:off x="3690444" y="3704187"/>
          <a:ext cx="3056048" cy="363600"/>
        </a:xfrm>
        <a:custGeom>
          <a:avLst/>
          <a:gdLst/>
          <a:ahLst/>
          <a:cxnLst/>
          <a:rect l="0" t="0" r="0" b="0"/>
          <a:pathLst>
            <a:path>
              <a:moveTo>
                <a:pt x="0" y="0"/>
              </a:moveTo>
              <a:lnTo>
                <a:pt x="0" y="247783"/>
              </a:lnTo>
              <a:lnTo>
                <a:pt x="3056048" y="247783"/>
              </a:lnTo>
              <a:lnTo>
                <a:pt x="3056048"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7DD047-4C6F-483B-80C9-52A3F62C6347}">
      <dsp:nvSpPr>
        <dsp:cNvPr id="0" name=""/>
        <dsp:cNvSpPr/>
      </dsp:nvSpPr>
      <dsp:spPr>
        <a:xfrm>
          <a:off x="3690444" y="3704187"/>
          <a:ext cx="1528024" cy="363600"/>
        </a:xfrm>
        <a:custGeom>
          <a:avLst/>
          <a:gdLst/>
          <a:ahLst/>
          <a:cxnLst/>
          <a:rect l="0" t="0" r="0" b="0"/>
          <a:pathLst>
            <a:path>
              <a:moveTo>
                <a:pt x="0" y="0"/>
              </a:moveTo>
              <a:lnTo>
                <a:pt x="0" y="247783"/>
              </a:lnTo>
              <a:lnTo>
                <a:pt x="1528024" y="247783"/>
              </a:lnTo>
              <a:lnTo>
                <a:pt x="1528024"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201CC3-1C3B-4573-AE38-87B8E7971AEC}">
      <dsp:nvSpPr>
        <dsp:cNvPr id="0" name=""/>
        <dsp:cNvSpPr/>
      </dsp:nvSpPr>
      <dsp:spPr>
        <a:xfrm>
          <a:off x="3644724" y="3704187"/>
          <a:ext cx="91440" cy="363600"/>
        </a:xfrm>
        <a:custGeom>
          <a:avLst/>
          <a:gdLst/>
          <a:ahLst/>
          <a:cxnLst/>
          <a:rect l="0" t="0" r="0" b="0"/>
          <a:pathLst>
            <a:path>
              <a:moveTo>
                <a:pt x="45720" y="0"/>
              </a:moveTo>
              <a:lnTo>
                <a:pt x="45720"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ADF10-90FE-4A4B-8230-D0E789A870FE}">
      <dsp:nvSpPr>
        <dsp:cNvPr id="0" name=""/>
        <dsp:cNvSpPr/>
      </dsp:nvSpPr>
      <dsp:spPr>
        <a:xfrm>
          <a:off x="2162420" y="3704187"/>
          <a:ext cx="1528024" cy="363600"/>
        </a:xfrm>
        <a:custGeom>
          <a:avLst/>
          <a:gdLst/>
          <a:ahLst/>
          <a:cxnLst/>
          <a:rect l="0" t="0" r="0" b="0"/>
          <a:pathLst>
            <a:path>
              <a:moveTo>
                <a:pt x="1528024" y="0"/>
              </a:moveTo>
              <a:lnTo>
                <a:pt x="1528024" y="247783"/>
              </a:lnTo>
              <a:lnTo>
                <a:pt x="0" y="247783"/>
              </a:lnTo>
              <a:lnTo>
                <a:pt x="0"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161F2-1326-44BF-A2E6-9C47140E793B}">
      <dsp:nvSpPr>
        <dsp:cNvPr id="0" name=""/>
        <dsp:cNvSpPr/>
      </dsp:nvSpPr>
      <dsp:spPr>
        <a:xfrm>
          <a:off x="634396" y="3704187"/>
          <a:ext cx="3056048" cy="363600"/>
        </a:xfrm>
        <a:custGeom>
          <a:avLst/>
          <a:gdLst/>
          <a:ahLst/>
          <a:cxnLst/>
          <a:rect l="0" t="0" r="0" b="0"/>
          <a:pathLst>
            <a:path>
              <a:moveTo>
                <a:pt x="3056048" y="0"/>
              </a:moveTo>
              <a:lnTo>
                <a:pt x="3056048" y="247783"/>
              </a:lnTo>
              <a:lnTo>
                <a:pt x="0" y="247783"/>
              </a:lnTo>
              <a:lnTo>
                <a:pt x="0" y="36360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CA19A5-DE8E-40CB-8558-B390764A8620}">
      <dsp:nvSpPr>
        <dsp:cNvPr id="0" name=""/>
        <dsp:cNvSpPr/>
      </dsp:nvSpPr>
      <dsp:spPr>
        <a:xfrm>
          <a:off x="3690444" y="2546709"/>
          <a:ext cx="2674042" cy="363600"/>
        </a:xfrm>
        <a:custGeom>
          <a:avLst/>
          <a:gdLst/>
          <a:ahLst/>
          <a:cxnLst/>
          <a:rect l="0" t="0" r="0" b="0"/>
          <a:pathLst>
            <a:path>
              <a:moveTo>
                <a:pt x="2674042" y="0"/>
              </a:moveTo>
              <a:lnTo>
                <a:pt x="2674042" y="247783"/>
              </a:lnTo>
              <a:lnTo>
                <a:pt x="0" y="247783"/>
              </a:lnTo>
              <a:lnTo>
                <a:pt x="0" y="36360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81D49B-E9CD-4B62-A0CF-56705FCF5DA5}">
      <dsp:nvSpPr>
        <dsp:cNvPr id="0" name=""/>
        <dsp:cNvSpPr/>
      </dsp:nvSpPr>
      <dsp:spPr>
        <a:xfrm>
          <a:off x="3881447" y="1389230"/>
          <a:ext cx="2483039" cy="363600"/>
        </a:xfrm>
        <a:custGeom>
          <a:avLst/>
          <a:gdLst/>
          <a:ahLst/>
          <a:cxnLst/>
          <a:rect l="0" t="0" r="0" b="0"/>
          <a:pathLst>
            <a:path>
              <a:moveTo>
                <a:pt x="0" y="0"/>
              </a:moveTo>
              <a:lnTo>
                <a:pt x="0" y="247783"/>
              </a:lnTo>
              <a:lnTo>
                <a:pt x="2483039" y="247783"/>
              </a:lnTo>
              <a:lnTo>
                <a:pt x="2483039" y="36360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890856-F25C-4F9E-8CFD-86538C09743A}">
      <dsp:nvSpPr>
        <dsp:cNvPr id="0" name=""/>
        <dsp:cNvSpPr/>
      </dsp:nvSpPr>
      <dsp:spPr>
        <a:xfrm>
          <a:off x="1398408" y="2546709"/>
          <a:ext cx="764012" cy="363600"/>
        </a:xfrm>
        <a:custGeom>
          <a:avLst/>
          <a:gdLst/>
          <a:ahLst/>
          <a:cxnLst/>
          <a:rect l="0" t="0" r="0" b="0"/>
          <a:pathLst>
            <a:path>
              <a:moveTo>
                <a:pt x="0" y="0"/>
              </a:moveTo>
              <a:lnTo>
                <a:pt x="0" y="247783"/>
              </a:lnTo>
              <a:lnTo>
                <a:pt x="764012" y="247783"/>
              </a:lnTo>
              <a:lnTo>
                <a:pt x="764012" y="36360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066029-B13B-4265-959A-B3DA8201FD0E}">
      <dsp:nvSpPr>
        <dsp:cNvPr id="0" name=""/>
        <dsp:cNvSpPr/>
      </dsp:nvSpPr>
      <dsp:spPr>
        <a:xfrm>
          <a:off x="634396" y="2546709"/>
          <a:ext cx="764012" cy="363600"/>
        </a:xfrm>
        <a:custGeom>
          <a:avLst/>
          <a:gdLst/>
          <a:ahLst/>
          <a:cxnLst/>
          <a:rect l="0" t="0" r="0" b="0"/>
          <a:pathLst>
            <a:path>
              <a:moveTo>
                <a:pt x="764012" y="0"/>
              </a:moveTo>
              <a:lnTo>
                <a:pt x="764012" y="247783"/>
              </a:lnTo>
              <a:lnTo>
                <a:pt x="0" y="247783"/>
              </a:lnTo>
              <a:lnTo>
                <a:pt x="0" y="36360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D43CBE-B072-4A86-B3B0-1AEBD5CF7C47}">
      <dsp:nvSpPr>
        <dsp:cNvPr id="0" name=""/>
        <dsp:cNvSpPr/>
      </dsp:nvSpPr>
      <dsp:spPr>
        <a:xfrm>
          <a:off x="1398408" y="1389230"/>
          <a:ext cx="2483039" cy="363600"/>
        </a:xfrm>
        <a:custGeom>
          <a:avLst/>
          <a:gdLst/>
          <a:ahLst/>
          <a:cxnLst/>
          <a:rect l="0" t="0" r="0" b="0"/>
          <a:pathLst>
            <a:path>
              <a:moveTo>
                <a:pt x="2483039" y="0"/>
              </a:moveTo>
              <a:lnTo>
                <a:pt x="2483039" y="247783"/>
              </a:lnTo>
              <a:lnTo>
                <a:pt x="0" y="247783"/>
              </a:lnTo>
              <a:lnTo>
                <a:pt x="0" y="36360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03C9FF-E399-4129-B734-035026429D59}">
      <dsp:nvSpPr>
        <dsp:cNvPr id="0" name=""/>
        <dsp:cNvSpPr/>
      </dsp:nvSpPr>
      <dsp:spPr>
        <a:xfrm>
          <a:off x="3256347" y="595352"/>
          <a:ext cx="1250201" cy="79387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DF28C-F703-4018-AA2F-6326C797509D}">
      <dsp:nvSpPr>
        <dsp:cNvPr id="0" name=""/>
        <dsp:cNvSpPr/>
      </dsp:nvSpPr>
      <dsp:spPr>
        <a:xfrm>
          <a:off x="3395258" y="727318"/>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Software Metrics</a:t>
          </a:r>
        </a:p>
      </dsp:txBody>
      <dsp:txXfrm>
        <a:off x="3418510" y="750570"/>
        <a:ext cx="1203697" cy="747374"/>
      </dsp:txXfrm>
    </dsp:sp>
    <dsp:sp modelId="{0C773645-AF80-41F1-B470-4FF41828C202}">
      <dsp:nvSpPr>
        <dsp:cNvPr id="0" name=""/>
        <dsp:cNvSpPr/>
      </dsp:nvSpPr>
      <dsp:spPr>
        <a:xfrm>
          <a:off x="773307" y="1752831"/>
          <a:ext cx="1250201" cy="79387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A94F11-B4D1-417F-8915-8730AEC95136}">
      <dsp:nvSpPr>
        <dsp:cNvPr id="0" name=""/>
        <dsp:cNvSpPr/>
      </dsp:nvSpPr>
      <dsp:spPr>
        <a:xfrm>
          <a:off x="912218" y="1884797"/>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Control (Process)</a:t>
          </a:r>
        </a:p>
      </dsp:txBody>
      <dsp:txXfrm>
        <a:off x="935470" y="1908049"/>
        <a:ext cx="1203697" cy="747374"/>
      </dsp:txXfrm>
    </dsp:sp>
    <dsp:sp modelId="{317D4757-911E-4B25-AC23-C3EC1B9E2028}">
      <dsp:nvSpPr>
        <dsp:cNvPr id="0" name=""/>
        <dsp:cNvSpPr/>
      </dsp:nvSpPr>
      <dsp:spPr>
        <a:xfrm>
          <a:off x="9295" y="2910309"/>
          <a:ext cx="1250201" cy="79387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0A4B48-32A1-4121-8EC8-80DE500B1470}">
      <dsp:nvSpPr>
        <dsp:cNvPr id="0" name=""/>
        <dsp:cNvSpPr/>
      </dsp:nvSpPr>
      <dsp:spPr>
        <a:xfrm>
          <a:off x="148206" y="3042275"/>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Average Effort</a:t>
          </a:r>
        </a:p>
      </dsp:txBody>
      <dsp:txXfrm>
        <a:off x="171458" y="3065527"/>
        <a:ext cx="1203697" cy="747374"/>
      </dsp:txXfrm>
    </dsp:sp>
    <dsp:sp modelId="{B65445D5-4316-4152-81E4-2773143FAF0F}">
      <dsp:nvSpPr>
        <dsp:cNvPr id="0" name=""/>
        <dsp:cNvSpPr/>
      </dsp:nvSpPr>
      <dsp:spPr>
        <a:xfrm>
          <a:off x="1537319" y="2910309"/>
          <a:ext cx="1250201" cy="79387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26A25-791D-4A29-9968-E040EB3CBF5A}">
      <dsp:nvSpPr>
        <dsp:cNvPr id="0" name=""/>
        <dsp:cNvSpPr/>
      </dsp:nvSpPr>
      <dsp:spPr>
        <a:xfrm>
          <a:off x="1676230" y="3042275"/>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Time to Repair</a:t>
          </a:r>
        </a:p>
      </dsp:txBody>
      <dsp:txXfrm>
        <a:off x="1699482" y="3065527"/>
        <a:ext cx="1203697" cy="747374"/>
      </dsp:txXfrm>
    </dsp:sp>
    <dsp:sp modelId="{C78CD8AD-BE07-45D6-BED1-31E60B800EFD}">
      <dsp:nvSpPr>
        <dsp:cNvPr id="0" name=""/>
        <dsp:cNvSpPr/>
      </dsp:nvSpPr>
      <dsp:spPr>
        <a:xfrm>
          <a:off x="5739386" y="1752831"/>
          <a:ext cx="1250201" cy="79387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B9E6BD-9CC9-43C7-8F93-06206ECC7FBC}">
      <dsp:nvSpPr>
        <dsp:cNvPr id="0" name=""/>
        <dsp:cNvSpPr/>
      </dsp:nvSpPr>
      <dsp:spPr>
        <a:xfrm>
          <a:off x="5878298" y="1884797"/>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Predictor (Product)</a:t>
          </a:r>
        </a:p>
      </dsp:txBody>
      <dsp:txXfrm>
        <a:off x="5901550" y="1908049"/>
        <a:ext cx="1203697" cy="747374"/>
      </dsp:txXfrm>
    </dsp:sp>
    <dsp:sp modelId="{02165FED-76D6-4F39-B169-4E4C907530FB}">
      <dsp:nvSpPr>
        <dsp:cNvPr id="0" name=""/>
        <dsp:cNvSpPr/>
      </dsp:nvSpPr>
      <dsp:spPr>
        <a:xfrm>
          <a:off x="3065344" y="2910309"/>
          <a:ext cx="1250201" cy="793878"/>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0E400-0143-4ACE-A1D9-5F900126963F}">
      <dsp:nvSpPr>
        <dsp:cNvPr id="0" name=""/>
        <dsp:cNvSpPr/>
      </dsp:nvSpPr>
      <dsp:spPr>
        <a:xfrm>
          <a:off x="3204255" y="3042275"/>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Static</a:t>
          </a:r>
        </a:p>
      </dsp:txBody>
      <dsp:txXfrm>
        <a:off x="3227507" y="3065527"/>
        <a:ext cx="1203697" cy="747374"/>
      </dsp:txXfrm>
    </dsp:sp>
    <dsp:sp modelId="{E3DDF216-916E-4040-BCBB-F798AB6A4017}">
      <dsp:nvSpPr>
        <dsp:cNvPr id="0" name=""/>
        <dsp:cNvSpPr/>
      </dsp:nvSpPr>
      <dsp:spPr>
        <a:xfrm>
          <a:off x="9295"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EA2B7E-6901-44F5-A215-2206803A9ABE}">
      <dsp:nvSpPr>
        <dsp:cNvPr id="0" name=""/>
        <dsp:cNvSpPr/>
      </dsp:nvSpPr>
      <dsp:spPr>
        <a:xfrm>
          <a:off x="148206"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Fan In/Fan Out</a:t>
          </a:r>
        </a:p>
      </dsp:txBody>
      <dsp:txXfrm>
        <a:off x="171458" y="4223006"/>
        <a:ext cx="1203697" cy="747374"/>
      </dsp:txXfrm>
    </dsp:sp>
    <dsp:sp modelId="{51F1E532-F2C3-43E4-A204-DD04BBDA0665}">
      <dsp:nvSpPr>
        <dsp:cNvPr id="0" name=""/>
        <dsp:cNvSpPr/>
      </dsp:nvSpPr>
      <dsp:spPr>
        <a:xfrm>
          <a:off x="1537319"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0A23F-6D45-4105-8FDD-5B697195DFAE}">
      <dsp:nvSpPr>
        <dsp:cNvPr id="0" name=""/>
        <dsp:cNvSpPr/>
      </dsp:nvSpPr>
      <dsp:spPr>
        <a:xfrm>
          <a:off x="1676230"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err="1"/>
            <a:t>Cyclomatic</a:t>
          </a:r>
          <a:r>
            <a:rPr lang="en-NZ" sz="1300" kern="1200" dirty="0"/>
            <a:t> Complexity</a:t>
          </a:r>
        </a:p>
      </dsp:txBody>
      <dsp:txXfrm>
        <a:off x="1699482" y="4223006"/>
        <a:ext cx="1203697" cy="747374"/>
      </dsp:txXfrm>
    </dsp:sp>
    <dsp:sp modelId="{5A0DC1C5-02D0-4D7B-8E97-B98904A2275A}">
      <dsp:nvSpPr>
        <dsp:cNvPr id="0" name=""/>
        <dsp:cNvSpPr/>
      </dsp:nvSpPr>
      <dsp:spPr>
        <a:xfrm>
          <a:off x="3065344"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ABB038-37A6-4113-99BF-2F0458813397}">
      <dsp:nvSpPr>
        <dsp:cNvPr id="0" name=""/>
        <dsp:cNvSpPr/>
      </dsp:nvSpPr>
      <dsp:spPr>
        <a:xfrm>
          <a:off x="3204255"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Length of Identifiers</a:t>
          </a:r>
        </a:p>
      </dsp:txBody>
      <dsp:txXfrm>
        <a:off x="3227507" y="4223006"/>
        <a:ext cx="1203697" cy="747374"/>
      </dsp:txXfrm>
    </dsp:sp>
    <dsp:sp modelId="{D1F6631C-3D95-4EA1-A0F9-5113D30642E9}">
      <dsp:nvSpPr>
        <dsp:cNvPr id="0" name=""/>
        <dsp:cNvSpPr/>
      </dsp:nvSpPr>
      <dsp:spPr>
        <a:xfrm>
          <a:off x="4593368"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DABAD-8BD2-4709-B69D-3F5C0408A9B7}">
      <dsp:nvSpPr>
        <dsp:cNvPr id="0" name=""/>
        <dsp:cNvSpPr/>
      </dsp:nvSpPr>
      <dsp:spPr>
        <a:xfrm>
          <a:off x="4732279"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Depth of Conditional Nesting</a:t>
          </a:r>
        </a:p>
      </dsp:txBody>
      <dsp:txXfrm>
        <a:off x="4755531" y="4223006"/>
        <a:ext cx="1203697" cy="747374"/>
      </dsp:txXfrm>
    </dsp:sp>
    <dsp:sp modelId="{48B87F03-8753-4CA6-A0D6-BE49B55D36CB}">
      <dsp:nvSpPr>
        <dsp:cNvPr id="0" name=""/>
        <dsp:cNvSpPr/>
      </dsp:nvSpPr>
      <dsp:spPr>
        <a:xfrm>
          <a:off x="6121392"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0DEF9-F10F-408F-9019-26FB7A7C8891}">
      <dsp:nvSpPr>
        <dsp:cNvPr id="0" name=""/>
        <dsp:cNvSpPr/>
      </dsp:nvSpPr>
      <dsp:spPr>
        <a:xfrm>
          <a:off x="6260304"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Fog Index</a:t>
          </a:r>
        </a:p>
      </dsp:txBody>
      <dsp:txXfrm>
        <a:off x="6283556" y="4223006"/>
        <a:ext cx="1203697" cy="747374"/>
      </dsp:txXfrm>
    </dsp:sp>
    <dsp:sp modelId="{7572C16E-E1A3-4B82-877B-40F58DBF0900}">
      <dsp:nvSpPr>
        <dsp:cNvPr id="0" name=""/>
        <dsp:cNvSpPr/>
      </dsp:nvSpPr>
      <dsp:spPr>
        <a:xfrm>
          <a:off x="8413429" y="2910309"/>
          <a:ext cx="1250201" cy="793878"/>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BAB9E-326E-4FB3-9BAA-E98A73C9A5C9}">
      <dsp:nvSpPr>
        <dsp:cNvPr id="0" name=""/>
        <dsp:cNvSpPr/>
      </dsp:nvSpPr>
      <dsp:spPr>
        <a:xfrm>
          <a:off x="8552340" y="3042275"/>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Dynamic</a:t>
          </a:r>
        </a:p>
      </dsp:txBody>
      <dsp:txXfrm>
        <a:off x="8575592" y="3065527"/>
        <a:ext cx="1203697" cy="747374"/>
      </dsp:txXfrm>
    </dsp:sp>
    <dsp:sp modelId="{DC64E447-F267-43AD-9A83-FD1DAA37270B}">
      <dsp:nvSpPr>
        <dsp:cNvPr id="0" name=""/>
        <dsp:cNvSpPr/>
      </dsp:nvSpPr>
      <dsp:spPr>
        <a:xfrm>
          <a:off x="7649417"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B8647-6FB1-470A-A5DA-27759A85738A}">
      <dsp:nvSpPr>
        <dsp:cNvPr id="0" name=""/>
        <dsp:cNvSpPr/>
      </dsp:nvSpPr>
      <dsp:spPr>
        <a:xfrm>
          <a:off x="7788328"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Number of Reported Bugs</a:t>
          </a:r>
        </a:p>
      </dsp:txBody>
      <dsp:txXfrm>
        <a:off x="7811580" y="4223006"/>
        <a:ext cx="1203697" cy="747374"/>
      </dsp:txXfrm>
    </dsp:sp>
    <dsp:sp modelId="{F04051B0-3D1A-4B94-A246-5910D2C79A69}">
      <dsp:nvSpPr>
        <dsp:cNvPr id="0" name=""/>
        <dsp:cNvSpPr/>
      </dsp:nvSpPr>
      <dsp:spPr>
        <a:xfrm>
          <a:off x="9177441" y="4067788"/>
          <a:ext cx="1250201" cy="793878"/>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54D24B-E8B9-4968-8C1C-C5E73D41768C}">
      <dsp:nvSpPr>
        <dsp:cNvPr id="0" name=""/>
        <dsp:cNvSpPr/>
      </dsp:nvSpPr>
      <dsp:spPr>
        <a:xfrm>
          <a:off x="9316353" y="4199754"/>
          <a:ext cx="1250201" cy="793878"/>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NZ" sz="1300" kern="1200" dirty="0"/>
            <a:t>Computation  Completion Time</a:t>
          </a:r>
        </a:p>
      </dsp:txBody>
      <dsp:txXfrm>
        <a:off x="9339605" y="4223006"/>
        <a:ext cx="1203697" cy="7473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083BB4-0A16-5245-9E06-FF8135372772}" type="datetimeFigureOut">
              <a:rPr lang="en-US" smtClean="0"/>
              <a:pPr/>
              <a:t>8/14/18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7F50E6-3C15-004E-9EE0-94B9FD5DD24C}" type="slidenum">
              <a:rPr lang="en-US" smtClean="0"/>
              <a:pPr/>
              <a:t>‹#›</a:t>
            </a:fld>
            <a:endParaRPr lang="en-US"/>
          </a:p>
        </p:txBody>
      </p:sp>
    </p:spTree>
    <p:extLst>
      <p:ext uri="{BB962C8B-B14F-4D97-AF65-F5344CB8AC3E}">
        <p14:creationId xmlns:p14="http://schemas.microsoft.com/office/powerpoint/2010/main" val="17270594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F69228-E2B9-114B-84AC-2DD0140A52E6}" type="datetimeFigureOut">
              <a:rPr lang="en-US" smtClean="0"/>
              <a:pPr/>
              <a:t>8/14/18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5A050-7306-7B4E-867E-A3663FBCD5C6}" type="slidenum">
              <a:rPr lang="en-US" smtClean="0"/>
              <a:pPr/>
              <a:t>‹#›</a:t>
            </a:fld>
            <a:endParaRPr lang="en-US"/>
          </a:p>
        </p:txBody>
      </p:sp>
    </p:spTree>
    <p:extLst>
      <p:ext uri="{BB962C8B-B14F-4D97-AF65-F5344CB8AC3E}">
        <p14:creationId xmlns:p14="http://schemas.microsoft.com/office/powerpoint/2010/main" val="206668182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4292178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96354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33</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34</a:t>
            </a:fld>
            <a:endParaRPr lang="en-US"/>
          </a:p>
        </p:txBody>
      </p:sp>
    </p:spTree>
    <p:extLst>
      <p:ext uri="{BB962C8B-B14F-4D97-AF65-F5344CB8AC3E}">
        <p14:creationId xmlns:p14="http://schemas.microsoft.com/office/powerpoint/2010/main" val="1256489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35</a:t>
            </a:fld>
            <a:endParaRPr lang="en-US"/>
          </a:p>
        </p:txBody>
      </p:sp>
    </p:spTree>
    <p:extLst>
      <p:ext uri="{BB962C8B-B14F-4D97-AF65-F5344CB8AC3E}">
        <p14:creationId xmlns:p14="http://schemas.microsoft.com/office/powerpoint/2010/main" val="2758673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36</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37</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39</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40</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41</a:t>
            </a:fld>
            <a:endParaRPr lang="en-US"/>
          </a:p>
        </p:txBody>
      </p:sp>
    </p:spTree>
    <p:extLst>
      <p:ext uri="{BB962C8B-B14F-4D97-AF65-F5344CB8AC3E}">
        <p14:creationId xmlns:p14="http://schemas.microsoft.com/office/powerpoint/2010/main" val="65322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071684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687066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047537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526166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369236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775972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36152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084001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587076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325138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931237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063219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732123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773269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885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26688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CE2ED9B9-13A4-504E-BA28-D5EC11B69577}"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399B40A3-8C98-7643-999B-D2E4C4DFCA87}" type="slidenum">
              <a:rPr lang="en-US" smtClean="0"/>
              <a:pPr>
                <a:defRPr/>
              </a:pPr>
              <a:t>‹#›</a:t>
            </a:fld>
            <a:endParaRPr lang="en-US"/>
          </a:p>
        </p:txBody>
      </p:sp>
    </p:spTree>
    <p:extLst>
      <p:ext uri="{BB962C8B-B14F-4D97-AF65-F5344CB8AC3E}">
        <p14:creationId xmlns:p14="http://schemas.microsoft.com/office/powerpoint/2010/main" val="2669034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7" name="Slide Number Placeholder 6"/>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367910114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118989101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041486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237283478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4"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372839266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pPr>
              <a:defRPr/>
            </a:pPr>
            <a:fld id="{22E93307-8910-7843-A7DC-135F5F13F75F}" type="datetime1">
              <a:rPr lang="en-US" smtClean="0"/>
              <a:pPr>
                <a:defRPr/>
              </a:pPr>
              <a:t>8/14/18</a:t>
            </a:fld>
            <a:endParaRPr lang="en-US"/>
          </a:p>
        </p:txBody>
      </p:sp>
      <p:sp>
        <p:nvSpPr>
          <p:cNvPr id="4"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167809211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CD4142DB-E1BD-C44A-A99A-8EC750C7CC29}"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F16ACDAE-E963-2B45-BB51-53CEBFE15BA1}" type="slidenum">
              <a:rPr lang="en-US" smtClean="0"/>
              <a:pPr>
                <a:defRPr/>
              </a:pPr>
              <a:t>‹#›</a:t>
            </a:fld>
            <a:endParaRPr lang="en-US"/>
          </a:p>
        </p:txBody>
      </p:sp>
    </p:spTree>
    <p:extLst>
      <p:ext uri="{BB962C8B-B14F-4D97-AF65-F5344CB8AC3E}">
        <p14:creationId xmlns:p14="http://schemas.microsoft.com/office/powerpoint/2010/main" val="4171936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AF152160-CF35-F945-B8A3-FCCE1C768C40}"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274D119D-3673-024B-9609-A7D547222293}" type="slidenum">
              <a:rPr lang="en-US" smtClean="0"/>
              <a:pPr>
                <a:defRPr/>
              </a:pPr>
              <a:t>‹#›</a:t>
            </a:fld>
            <a:endParaRPr lang="en-US"/>
          </a:p>
        </p:txBody>
      </p:sp>
    </p:spTree>
    <p:extLst>
      <p:ext uri="{BB962C8B-B14F-4D97-AF65-F5344CB8AC3E}">
        <p14:creationId xmlns:p14="http://schemas.microsoft.com/office/powerpoint/2010/main" val="2886346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 typeface="Arial" panose="020B0604020202020204" pitchFamily="34" charset="0"/>
              <a:buNone/>
              <a:defRPr sz="3200"/>
            </a:lvl1pPr>
          </a:lstStyle>
          <a:p>
            <a:r>
              <a:rPr lang="en-US"/>
              <a:t>Click to edit Master title style</a:t>
            </a:r>
            <a:endParaRPr lang="en-US" dirty="0"/>
          </a:p>
        </p:txBody>
      </p:sp>
      <p:sp>
        <p:nvSpPr>
          <p:cNvPr id="3" name="Content Placeholder 2"/>
          <p:cNvSpPr>
            <a:spLocks noGrp="1"/>
          </p:cNvSpPr>
          <p:nvPr>
            <p:ph idx="1"/>
          </p:nvPr>
        </p:nvSpPr>
        <p:spPr>
          <a:xfrm>
            <a:off x="1103313" y="2052918"/>
            <a:ext cx="9686608" cy="4195481"/>
          </a:xfrm>
        </p:spPr>
        <p:txBody>
          <a:bodyPr>
            <a:norm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352540"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AFD720AD-0A16-4141-82CA-5619F80A2BC8}" type="slidenum">
              <a:rPr lang="en-US" smtClean="0"/>
              <a:pPr>
                <a:defRPr/>
              </a:pPr>
              <a:t>‹#›</a:t>
            </a:fld>
            <a:endParaRPr lang="en-US"/>
          </a:p>
        </p:txBody>
      </p:sp>
    </p:spTree>
    <p:extLst>
      <p:ext uri="{BB962C8B-B14F-4D97-AF65-F5344CB8AC3E}">
        <p14:creationId xmlns:p14="http://schemas.microsoft.com/office/powerpoint/2010/main" val="39777950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a:defRPr/>
            </a:pPr>
            <a:fld id="{1C0BC32D-B13B-FA42-98CD-639D607FC5AE}" type="datetime1">
              <a:rPr lang="en-US" smtClean="0"/>
              <a:pPr>
                <a:defRPr/>
              </a:pPr>
              <a:t>8/14/18</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5"/>
          <p:cNvSpPr>
            <a:spLocks noGrp="1"/>
          </p:cNvSpPr>
          <p:nvPr>
            <p:ph type="sldNum" sz="quarter" idx="12"/>
          </p:nvPr>
        </p:nvSpPr>
        <p:spPr/>
        <p:txBody>
          <a:bodyPr/>
          <a:lstStyle/>
          <a:p>
            <a:pPr>
              <a:defRPr/>
            </a:pPr>
            <a:fld id="{2F37AF1E-9B18-0243-8AD1-50A6A8AC0ACC}" type="slidenum">
              <a:rPr lang="en-US" smtClean="0"/>
              <a:pPr>
                <a:defRPr/>
              </a:pPr>
              <a:t>‹#›</a:t>
            </a:fld>
            <a:endParaRPr lang="en-US"/>
          </a:p>
        </p:txBody>
      </p:sp>
    </p:spTree>
    <p:extLst>
      <p:ext uri="{BB962C8B-B14F-4D97-AF65-F5344CB8AC3E}">
        <p14:creationId xmlns:p14="http://schemas.microsoft.com/office/powerpoint/2010/main" val="170858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a:defRPr/>
            </a:pPr>
            <a:fld id="{56149FAA-3521-694C-B63B-919B2B8781F3}" type="datetime1">
              <a:rPr lang="en-US" smtClean="0"/>
              <a:pPr>
                <a:defRPr/>
              </a:pPr>
              <a:t>8/14/18</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7" name="Slide Number Placeholder 6"/>
          <p:cNvSpPr>
            <a:spLocks noGrp="1"/>
          </p:cNvSpPr>
          <p:nvPr>
            <p:ph type="sldNum" sz="quarter" idx="12"/>
          </p:nvPr>
        </p:nvSpPr>
        <p:spPr/>
        <p:txBody>
          <a:bodyPr/>
          <a:lstStyle/>
          <a:p>
            <a:pPr>
              <a:defRPr/>
            </a:pPr>
            <a:fld id="{28F8BC69-CB41-DD44-A638-C4F95AA9426A}" type="slidenum">
              <a:rPr lang="en-US" smtClean="0"/>
              <a:pPr>
                <a:defRPr/>
              </a:pPr>
              <a:t>‹#›</a:t>
            </a:fld>
            <a:endParaRPr lang="en-US"/>
          </a:p>
        </p:txBody>
      </p:sp>
    </p:spTree>
    <p:extLst>
      <p:ext uri="{BB962C8B-B14F-4D97-AF65-F5344CB8AC3E}">
        <p14:creationId xmlns:p14="http://schemas.microsoft.com/office/powerpoint/2010/main" val="2800193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39" y="1790701"/>
            <a:ext cx="990599" cy="304799"/>
          </a:xfrm>
          <a:prstGeom prst="rect">
            <a:avLst/>
          </a:prstGeom>
        </p:spPr>
        <p:txBody>
          <a:bodyPr/>
          <a:lstStyle/>
          <a:p>
            <a:pPr>
              <a:defRPr/>
            </a:pPr>
            <a:fld id="{F78921CD-4407-0C4A-86B7-1EEE2D511458}" type="datetime1">
              <a:rPr lang="en-US" smtClean="0"/>
              <a:pPr>
                <a:defRPr/>
              </a:pPr>
              <a:t>8/14/18</a:t>
            </a:fld>
            <a:endParaRPr lang="en-US"/>
          </a:p>
        </p:txBody>
      </p:sp>
      <p:sp>
        <p:nvSpPr>
          <p:cNvPr id="8" name="Footer Placeholder 7"/>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9" name="Slide Number Placeholder 8"/>
          <p:cNvSpPr>
            <a:spLocks noGrp="1"/>
          </p:cNvSpPr>
          <p:nvPr>
            <p:ph type="sldNum" sz="quarter" idx="12"/>
          </p:nvPr>
        </p:nvSpPr>
        <p:spPr/>
        <p:txBody>
          <a:bodyPr/>
          <a:lstStyle/>
          <a:p>
            <a:pPr>
              <a:defRPr/>
            </a:pPr>
            <a:fld id="{1B43444D-6BBE-FA46-910D-A293AF635EDB}" type="slidenum">
              <a:rPr lang="en-US" smtClean="0"/>
              <a:pPr>
                <a:defRPr/>
              </a:pPr>
              <a:t>‹#›</a:t>
            </a:fld>
            <a:endParaRPr lang="en-US"/>
          </a:p>
        </p:txBody>
      </p:sp>
    </p:spTree>
    <p:extLst>
      <p:ext uri="{BB962C8B-B14F-4D97-AF65-F5344CB8AC3E}">
        <p14:creationId xmlns:p14="http://schemas.microsoft.com/office/powerpoint/2010/main" val="420881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US" dirty="0"/>
          </a:p>
        </p:txBody>
      </p:sp>
      <p:sp>
        <p:nvSpPr>
          <p:cNvPr id="6" name="Slide Number Placeholder 4"/>
          <p:cNvSpPr>
            <a:spLocks noGrp="1"/>
          </p:cNvSpPr>
          <p:nvPr>
            <p:ph type="sldNum" sz="quarter" idx="12"/>
          </p:nvPr>
        </p:nvSpPr>
        <p:spPr>
          <a:xfrm>
            <a:off x="10352540"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EEFDD7DD-CC47-414C-BF78-C5251FE0B060}" type="slidenum">
              <a:rPr lang="en-US" smtClean="0"/>
              <a:pPr>
                <a:defRPr/>
              </a:pPr>
              <a:t>‹#›</a:t>
            </a:fld>
            <a:endParaRPr lang="en-US"/>
          </a:p>
        </p:txBody>
      </p:sp>
    </p:spTree>
    <p:extLst>
      <p:ext uri="{BB962C8B-B14F-4D97-AF65-F5344CB8AC3E}">
        <p14:creationId xmlns:p14="http://schemas.microsoft.com/office/powerpoint/2010/main" val="2216268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10352540" y="1"/>
            <a:ext cx="838199" cy="1063416"/>
          </a:xfrm>
          <a:solidFill>
            <a:srgbClr val="92D050"/>
          </a:solidFill>
          <a:effectLst>
            <a:outerShdw blurRad="50800" dist="38100" dir="5400000" algn="t" rotWithShape="0">
              <a:prstClr val="black">
                <a:alpha val="40000"/>
              </a:prstClr>
            </a:outerShdw>
          </a:effectLst>
        </p:spPr>
        <p:txBody>
          <a:bodyPr/>
          <a:lstStyle>
            <a:lvl1pPr>
              <a:defRPr>
                <a:solidFill>
                  <a:schemeClr val="bg1"/>
                </a:solidFill>
              </a:defRPr>
            </a:lvl1pPr>
          </a:lstStyle>
          <a:p>
            <a:pPr>
              <a:defRPr/>
            </a:pPr>
            <a:fld id="{78B78AD6-5F3D-BA44-875A-31E2927FBE4B}" type="slidenum">
              <a:rPr lang="en-US" smtClean="0"/>
              <a:pPr>
                <a:defRPr/>
              </a:pPr>
              <a:t>‹#›</a:t>
            </a:fld>
            <a:endParaRPr lang="en-US"/>
          </a:p>
        </p:txBody>
      </p:sp>
    </p:spTree>
    <p:extLst>
      <p:ext uri="{BB962C8B-B14F-4D97-AF65-F5344CB8AC3E}">
        <p14:creationId xmlns:p14="http://schemas.microsoft.com/office/powerpoint/2010/main" val="91456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rot="5400000">
            <a:off x="10155639" y="1790701"/>
            <a:ext cx="990599" cy="304799"/>
          </a:xfrm>
          <a:prstGeom prst="rect">
            <a:avLst/>
          </a:prstGeom>
        </p:spPr>
        <p:txBody>
          <a:bodyPr/>
          <a:lstStyle/>
          <a:p>
            <a:pPr>
              <a:defRPr/>
            </a:pPr>
            <a:fld id="{410F7B03-D8CA-6D41-96B4-1E8B85FC4F7B}" type="datetime1">
              <a:rPr lang="en-US" smtClean="0"/>
              <a:pPr>
                <a:defRPr/>
              </a:pPr>
              <a:t>8/14/18</a:t>
            </a:fld>
            <a:endParaRPr lang="en-US"/>
          </a:p>
        </p:txBody>
      </p:sp>
      <p:sp>
        <p:nvSpPr>
          <p:cNvPr id="5" name="Footer Placeholder 5"/>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6" name="Slide Number Placeholder 6"/>
          <p:cNvSpPr>
            <a:spLocks noGrp="1"/>
          </p:cNvSpPr>
          <p:nvPr>
            <p:ph type="sldNum" sz="quarter" idx="12"/>
          </p:nvPr>
        </p:nvSpPr>
        <p:spPr/>
        <p:txBody>
          <a:bodyPr/>
          <a:lstStyle/>
          <a:p>
            <a:pPr>
              <a:defRPr/>
            </a:pPr>
            <a:fld id="{95E9686C-6E28-9A40-BAFE-97DC9D1AE64A}" type="slidenum">
              <a:rPr lang="en-US" smtClean="0"/>
              <a:pPr>
                <a:defRPr/>
              </a:pPr>
              <a:t>‹#›</a:t>
            </a:fld>
            <a:endParaRPr lang="en-US"/>
          </a:p>
        </p:txBody>
      </p:sp>
    </p:spTree>
    <p:extLst>
      <p:ext uri="{BB962C8B-B14F-4D97-AF65-F5344CB8AC3E}">
        <p14:creationId xmlns:p14="http://schemas.microsoft.com/office/powerpoint/2010/main" val="425950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a:defRPr/>
            </a:pPr>
            <a:fld id="{D746E079-CCB4-B24C-A6D5-8C3056BBF23F}" type="datetime1">
              <a:rPr lang="en-US" smtClean="0"/>
              <a:pPr>
                <a:defRPr/>
              </a:pPr>
              <a:t>8/14/18</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a:defRPr/>
            </a:pPr>
            <a:r>
              <a:rPr lang="en-US"/>
              <a:t>Chapter 2 Software Processes</a:t>
            </a:r>
          </a:p>
        </p:txBody>
      </p:sp>
      <p:sp>
        <p:nvSpPr>
          <p:cNvPr id="7" name="Slide Number Placeholder 6"/>
          <p:cNvSpPr>
            <a:spLocks noGrp="1"/>
          </p:cNvSpPr>
          <p:nvPr>
            <p:ph type="sldNum" sz="quarter" idx="12"/>
          </p:nvPr>
        </p:nvSpPr>
        <p:spPr/>
        <p:txBody>
          <a:bodyPr/>
          <a:lstStyle/>
          <a:p>
            <a:pPr>
              <a:defRPr/>
            </a:pPr>
            <a:fld id="{C225899C-C9DE-4C43-812F-DCCD705BC8B7}" type="slidenum">
              <a:rPr lang="en-US" smtClean="0"/>
              <a:pPr>
                <a:defRPr/>
              </a:pPr>
              <a:t>‹#›</a:t>
            </a:fld>
            <a:endParaRPr lang="en-US"/>
          </a:p>
        </p:txBody>
      </p:sp>
    </p:spTree>
    <p:extLst>
      <p:ext uri="{BB962C8B-B14F-4D97-AF65-F5344CB8AC3E}">
        <p14:creationId xmlns:p14="http://schemas.microsoft.com/office/powerpoint/2010/main" val="579785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D3E67C1E-A116-FA4E-B295-2EE9C41BDD30}" type="slidenum">
              <a:rPr lang="en-US" smtClean="0"/>
              <a:pPr>
                <a:defRPr/>
              </a:pPr>
              <a:t>‹#›</a:t>
            </a:fld>
            <a:endParaRPr lang="en-US"/>
          </a:p>
        </p:txBody>
      </p:sp>
    </p:spTree>
    <p:extLst>
      <p:ext uri="{BB962C8B-B14F-4D97-AF65-F5344CB8AC3E}">
        <p14:creationId xmlns:p14="http://schemas.microsoft.com/office/powerpoint/2010/main" val="15384940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rezashahamiri/"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0" name="Picture 10" descr="http://www.manukau.ac.nz/__data/assets/image/0004/166801/header-Gener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 y="-76200"/>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txBox="1">
            <a:spLocks noChangeArrowheads="1"/>
          </p:cNvSpPr>
          <p:nvPr/>
        </p:nvSpPr>
        <p:spPr bwMode="auto">
          <a:xfrm>
            <a:off x="1752600" y="-76200"/>
            <a:ext cx="9753600" cy="759460"/>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7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anose="020B0502020202020204" pitchFamily="34" charset="0"/>
              </a:defRPr>
            </a:lvl2pPr>
            <a:lvl3pPr algn="l" defTabSz="457200" rtl="0" eaLnBrk="0" fontAlgn="base" hangingPunct="0">
              <a:spcBef>
                <a:spcPct val="0"/>
              </a:spcBef>
              <a:spcAft>
                <a:spcPct val="0"/>
              </a:spcAft>
              <a:defRPr sz="4200">
                <a:solidFill>
                  <a:schemeClr val="tx2"/>
                </a:solidFill>
                <a:latin typeface="Century Gothic" panose="020B0502020202020204" pitchFamily="34" charset="0"/>
              </a:defRPr>
            </a:lvl3pPr>
            <a:lvl4pPr algn="l" defTabSz="457200" rtl="0" eaLnBrk="0" fontAlgn="base" hangingPunct="0">
              <a:spcBef>
                <a:spcPct val="0"/>
              </a:spcBef>
              <a:spcAft>
                <a:spcPct val="0"/>
              </a:spcAft>
              <a:defRPr sz="4200">
                <a:solidFill>
                  <a:schemeClr val="tx2"/>
                </a:solidFill>
                <a:latin typeface="Century Gothic" panose="020B0502020202020204" pitchFamily="34" charset="0"/>
              </a:defRPr>
            </a:lvl4pPr>
            <a:lvl5pPr algn="l" defTabSz="457200" rtl="0" eaLnBrk="0" fontAlgn="base" hangingPunct="0">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US" altLang="en-US" sz="4000" b="1" dirty="0">
                <a:solidFill>
                  <a:schemeClr val="bg1"/>
                </a:solidFill>
              </a:rPr>
              <a:t>Software Engineering</a:t>
            </a:r>
          </a:p>
        </p:txBody>
      </p:sp>
      <p:sp>
        <p:nvSpPr>
          <p:cNvPr id="9" name="Rectangle 8"/>
          <p:cNvSpPr/>
          <p:nvPr/>
        </p:nvSpPr>
        <p:spPr>
          <a:xfrm>
            <a:off x="2285999" y="3390900"/>
            <a:ext cx="9938551"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13876" y="309563"/>
                </a:moveTo>
                <a:lnTo>
                  <a:pt x="0" y="0"/>
                </a:lnTo>
                <a:lnTo>
                  <a:pt x="5105400" y="0"/>
                </a:lnTo>
                <a:lnTo>
                  <a:pt x="5105400" y="627020"/>
                </a:lnTo>
                <a:lnTo>
                  <a:pt x="0" y="627020"/>
                </a:lnTo>
                <a:lnTo>
                  <a:pt x="113876" y="309563"/>
                </a:lnTo>
                <a:close/>
              </a:path>
            </a:pathLst>
          </a:custGeom>
          <a:solidFill>
            <a:srgbClr val="DD2638">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ltLang="en-US" sz="3200" b="1">
                <a:solidFill>
                  <a:schemeClr val="bg1"/>
                </a:solidFill>
              </a:rPr>
              <a:t>05 </a:t>
            </a:r>
            <a:r>
              <a:rPr lang="en-NZ" altLang="en-US" sz="3200" b="1" dirty="0">
                <a:solidFill>
                  <a:schemeClr val="bg1"/>
                </a:solidFill>
              </a:rPr>
              <a:t>– Software Quality and Measurement Metrics</a:t>
            </a:r>
            <a:endParaRPr lang="en-US" altLang="en-US" sz="3200" b="1" dirty="0">
              <a:solidFill>
                <a:schemeClr val="bg1"/>
              </a:solidFill>
            </a:endParaRPr>
          </a:p>
        </p:txBody>
      </p:sp>
      <p:sp>
        <p:nvSpPr>
          <p:cNvPr id="19" name="Rectangle 8"/>
          <p:cNvSpPr/>
          <p:nvPr/>
        </p:nvSpPr>
        <p:spPr>
          <a:xfrm>
            <a:off x="6019801" y="6248400"/>
            <a:ext cx="6204750" cy="627020"/>
          </a:xfrm>
          <a:custGeom>
            <a:avLst/>
            <a:gdLst>
              <a:gd name="connsiteX0" fmla="*/ 0 w 5105400"/>
              <a:gd name="connsiteY0" fmla="*/ 0 h 627020"/>
              <a:gd name="connsiteX1" fmla="*/ 5105400 w 5105400"/>
              <a:gd name="connsiteY1" fmla="*/ 0 h 627020"/>
              <a:gd name="connsiteX2" fmla="*/ 5105400 w 5105400"/>
              <a:gd name="connsiteY2" fmla="*/ 627020 h 627020"/>
              <a:gd name="connsiteX3" fmla="*/ 0 w 5105400"/>
              <a:gd name="connsiteY3" fmla="*/ 627020 h 627020"/>
              <a:gd name="connsiteX4" fmla="*/ 0 w 5105400"/>
              <a:gd name="connsiteY4" fmla="*/ 0 h 627020"/>
              <a:gd name="connsiteX0" fmla="*/ 0 w 5105400"/>
              <a:gd name="connsiteY0" fmla="*/ 0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0 w 5105400"/>
              <a:gd name="connsiteY5" fmla="*/ 0 h 627020"/>
              <a:gd name="connsiteX0" fmla="*/ 219075 w 5105400"/>
              <a:gd name="connsiteY0" fmla="*/ 314325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219075 w 5105400"/>
              <a:gd name="connsiteY5" fmla="*/ 314325 h 62702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0 w 5105400"/>
              <a:gd name="connsiteY4" fmla="*/ 627020 h 627020"/>
              <a:gd name="connsiteX5" fmla="*/ 113876 w 5105400"/>
              <a:gd name="connsiteY5" fmla="*/ 309563 h 627020"/>
              <a:gd name="connsiteX0" fmla="*/ 113876 w 5105400"/>
              <a:gd name="connsiteY0" fmla="*/ 309563 h 642260"/>
              <a:gd name="connsiteX1" fmla="*/ 0 w 5105400"/>
              <a:gd name="connsiteY1" fmla="*/ 0 h 642260"/>
              <a:gd name="connsiteX2" fmla="*/ 5105400 w 5105400"/>
              <a:gd name="connsiteY2" fmla="*/ 0 h 642260"/>
              <a:gd name="connsiteX3" fmla="*/ 5105400 w 5105400"/>
              <a:gd name="connsiteY3" fmla="*/ 627020 h 642260"/>
              <a:gd name="connsiteX4" fmla="*/ 215290 w 5105400"/>
              <a:gd name="connsiteY4" fmla="*/ 642260 h 642260"/>
              <a:gd name="connsiteX5" fmla="*/ 113876 w 5105400"/>
              <a:gd name="connsiteY5" fmla="*/ 309563 h 642260"/>
              <a:gd name="connsiteX0" fmla="*/ 113876 w 5105400"/>
              <a:gd name="connsiteY0" fmla="*/ 309563 h 634640"/>
              <a:gd name="connsiteX1" fmla="*/ 0 w 5105400"/>
              <a:gd name="connsiteY1" fmla="*/ 0 h 634640"/>
              <a:gd name="connsiteX2" fmla="*/ 5105400 w 5105400"/>
              <a:gd name="connsiteY2" fmla="*/ 0 h 634640"/>
              <a:gd name="connsiteX3" fmla="*/ 5105400 w 5105400"/>
              <a:gd name="connsiteY3" fmla="*/ 627020 h 634640"/>
              <a:gd name="connsiteX4" fmla="*/ 234862 w 5105400"/>
              <a:gd name="connsiteY4" fmla="*/ 634640 h 634640"/>
              <a:gd name="connsiteX5" fmla="*/ 113876 w 5105400"/>
              <a:gd name="connsiteY5" fmla="*/ 309563 h 634640"/>
              <a:gd name="connsiteX0" fmla="*/ 113876 w 5105400"/>
              <a:gd name="connsiteY0" fmla="*/ 309563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13876 w 5105400"/>
              <a:gd name="connsiteY5" fmla="*/ 309563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44585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60260 w 5105400"/>
              <a:gd name="connsiteY4" fmla="*/ 615590 h 627020"/>
              <a:gd name="connsiteX5" fmla="*/ 156982 w 5105400"/>
              <a:gd name="connsiteY5" fmla="*/ 276225 h 627020"/>
              <a:gd name="connsiteX0" fmla="*/ 156982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56982 w 5105400"/>
              <a:gd name="connsiteY5" fmla="*/ 276225 h 627020"/>
              <a:gd name="connsiteX0" fmla="*/ 164819 w 5105400"/>
              <a:gd name="connsiteY0" fmla="*/ 276225 h 627020"/>
              <a:gd name="connsiteX1" fmla="*/ 0 w 5105400"/>
              <a:gd name="connsiteY1" fmla="*/ 0 h 627020"/>
              <a:gd name="connsiteX2" fmla="*/ 5105400 w 5105400"/>
              <a:gd name="connsiteY2" fmla="*/ 0 h 627020"/>
              <a:gd name="connsiteX3" fmla="*/ 5105400 w 5105400"/>
              <a:gd name="connsiteY3" fmla="*/ 627020 h 627020"/>
              <a:gd name="connsiteX4" fmla="*/ 372016 w 5105400"/>
              <a:gd name="connsiteY4" fmla="*/ 615590 h 627020"/>
              <a:gd name="connsiteX5" fmla="*/ 164819 w 5105400"/>
              <a:gd name="connsiteY5" fmla="*/ 276225 h 6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627020">
                <a:moveTo>
                  <a:pt x="164819" y="276225"/>
                </a:moveTo>
                <a:lnTo>
                  <a:pt x="0" y="0"/>
                </a:lnTo>
                <a:lnTo>
                  <a:pt x="5105400" y="0"/>
                </a:lnTo>
                <a:lnTo>
                  <a:pt x="5105400" y="627020"/>
                </a:lnTo>
                <a:lnTo>
                  <a:pt x="372016" y="615590"/>
                </a:lnTo>
                <a:lnTo>
                  <a:pt x="164819" y="276225"/>
                </a:lnTo>
                <a:close/>
              </a:path>
            </a:pathLst>
          </a:custGeom>
          <a:solidFill>
            <a:srgbClr val="DD2638">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en-US" sz="2800" dirty="0">
                <a:solidFill>
                  <a:schemeClr val="bg2"/>
                </a:solidFill>
              </a:rPr>
              <a:t>Dr. Seyed Reza Shahamiri </a:t>
            </a:r>
            <a:r>
              <a:rPr lang="en-US" altLang="en-US" dirty="0">
                <a:solidFill>
                  <a:schemeClr val="bg2"/>
                </a:solidFill>
                <a:hlinkClick r:id="rId3"/>
              </a:rPr>
              <a:t>More Info</a:t>
            </a:r>
            <a:endParaRPr lang="en-US" altLang="en-US" sz="2800" dirty="0">
              <a:solidFill>
                <a:schemeClr val="bg2"/>
              </a:solidFill>
            </a:endParaRPr>
          </a:p>
        </p:txBody>
      </p:sp>
    </p:spTree>
    <p:extLst>
      <p:ext uri="{BB962C8B-B14F-4D97-AF65-F5344CB8AC3E}">
        <p14:creationId xmlns:p14="http://schemas.microsoft.com/office/powerpoint/2010/main" val="318897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Performance</a:t>
            </a:r>
            <a:br>
              <a:rPr lang="en-NZ" dirty="0">
                <a:solidFill>
                  <a:srgbClr val="92D050"/>
                </a:solidFill>
              </a:rPr>
            </a:br>
            <a:r>
              <a:rPr lang="en-NZ" dirty="0">
                <a:solidFill>
                  <a:srgbClr val="FFC000"/>
                </a:solidFill>
              </a:rPr>
              <a:t>Measurements</a:t>
            </a:r>
            <a:endParaRPr lang="en-GB" dirty="0">
              <a:solidFill>
                <a:srgbClr val="FFC000"/>
              </a:solidFill>
            </a:endParaRPr>
          </a:p>
        </p:txBody>
      </p:sp>
      <p:sp>
        <p:nvSpPr>
          <p:cNvPr id="17411" name="Rectangle 3"/>
          <p:cNvSpPr>
            <a:spLocks noGrp="1" noChangeArrowheads="1"/>
          </p:cNvSpPr>
          <p:nvPr>
            <p:ph idx="1"/>
          </p:nvPr>
        </p:nvSpPr>
        <p:spPr/>
        <p:txBody>
          <a:bodyPr>
            <a:normAutofit lnSpcReduction="10000"/>
          </a:bodyPr>
          <a:lstStyle/>
          <a:p>
            <a:pPr marL="457200" indent="-457200" algn="just">
              <a:buFont typeface="+mj-lt"/>
              <a:buAutoNum type="arabicPeriod"/>
            </a:pPr>
            <a:r>
              <a:rPr lang="en-NZ" dirty="0">
                <a:solidFill>
                  <a:srgbClr val="92D050"/>
                </a:solidFill>
                <a:latin typeface="+mn-lt"/>
              </a:rPr>
              <a:t>Throughput: </a:t>
            </a:r>
            <a:r>
              <a:rPr lang="en-NZ" dirty="0">
                <a:solidFill>
                  <a:schemeClr val="tx1"/>
                </a:solidFill>
                <a:latin typeface="+mn-lt"/>
              </a:rPr>
              <a:t>Throughput is a measure of the amount of work an application must perform in unit time. Work is typically measured in </a:t>
            </a:r>
            <a:r>
              <a:rPr lang="en-NZ" i="1" dirty="0">
                <a:solidFill>
                  <a:schemeClr val="tx1"/>
                </a:solidFill>
                <a:latin typeface="+mn-lt"/>
              </a:rPr>
              <a:t>transactions per second (</a:t>
            </a:r>
            <a:r>
              <a:rPr lang="en-NZ" i="1" dirty="0" err="1">
                <a:solidFill>
                  <a:schemeClr val="tx1"/>
                </a:solidFill>
                <a:latin typeface="+mn-lt"/>
              </a:rPr>
              <a:t>tps</a:t>
            </a:r>
            <a:r>
              <a:rPr lang="en-NZ" i="1" dirty="0">
                <a:solidFill>
                  <a:schemeClr val="tx1"/>
                </a:solidFill>
                <a:latin typeface="+mn-lt"/>
              </a:rPr>
              <a:t>)</a:t>
            </a:r>
            <a:r>
              <a:rPr lang="en-NZ" dirty="0">
                <a:solidFill>
                  <a:schemeClr val="tx1"/>
                </a:solidFill>
                <a:latin typeface="+mn-lt"/>
              </a:rPr>
              <a:t>, or </a:t>
            </a:r>
            <a:r>
              <a:rPr lang="en-NZ" i="1" dirty="0">
                <a:solidFill>
                  <a:schemeClr val="tx1"/>
                </a:solidFill>
                <a:latin typeface="+mn-lt"/>
              </a:rPr>
              <a:t>messages processed per second (</a:t>
            </a:r>
            <a:r>
              <a:rPr lang="en-NZ" i="1" dirty="0" err="1">
                <a:solidFill>
                  <a:schemeClr val="tx1"/>
                </a:solidFill>
                <a:latin typeface="+mn-lt"/>
              </a:rPr>
              <a:t>mps</a:t>
            </a:r>
            <a:r>
              <a:rPr lang="en-NZ" i="1" dirty="0">
                <a:solidFill>
                  <a:schemeClr val="tx1"/>
                </a:solidFill>
                <a:latin typeface="+mn-lt"/>
              </a:rPr>
              <a:t>)</a:t>
            </a:r>
            <a:r>
              <a:rPr lang="en-NZ" dirty="0">
                <a:solidFill>
                  <a:schemeClr val="tx1"/>
                </a:solidFill>
                <a:latin typeface="+mn-lt"/>
              </a:rPr>
              <a:t>.</a:t>
            </a:r>
          </a:p>
          <a:p>
            <a:pPr marL="457200" indent="-457200" algn="just">
              <a:buFont typeface="+mj-lt"/>
              <a:buAutoNum type="arabicPeriod"/>
            </a:pPr>
            <a:r>
              <a:rPr lang="en-US" dirty="0">
                <a:solidFill>
                  <a:srgbClr val="92D050"/>
                </a:solidFill>
                <a:latin typeface="+mn-lt"/>
              </a:rPr>
              <a:t>Response Time: </a:t>
            </a:r>
            <a:r>
              <a:rPr lang="en-NZ" dirty="0">
                <a:solidFill>
                  <a:schemeClr val="tx1"/>
                </a:solidFill>
                <a:latin typeface="+mn-lt"/>
              </a:rPr>
              <a:t>This is a measure of the latency an application exhibits in processing a business transaction. Response time is most often (but not exclusively) associated with the time an application takes to respond to some input.</a:t>
            </a:r>
          </a:p>
          <a:p>
            <a:pPr marL="457200" indent="-457200" algn="just">
              <a:buFont typeface="+mj-lt"/>
              <a:buAutoNum type="arabicPeriod"/>
            </a:pPr>
            <a:r>
              <a:rPr lang="en-US" dirty="0">
                <a:solidFill>
                  <a:srgbClr val="92D050"/>
                </a:solidFill>
                <a:latin typeface="+mn-lt"/>
              </a:rPr>
              <a:t>Deadlines: </a:t>
            </a:r>
            <a:r>
              <a:rPr lang="en-US" dirty="0">
                <a:solidFill>
                  <a:schemeClr val="tx1"/>
                </a:solidFill>
                <a:latin typeface="+mn-lt"/>
              </a:rPr>
              <a:t>Sometimes software systems require to complete tasks by specific deadlines. </a:t>
            </a:r>
            <a:r>
              <a:rPr lang="en-NZ" dirty="0">
                <a:solidFill>
                  <a:schemeClr val="tx1"/>
                </a:solidFill>
                <a:latin typeface="+mn-lt"/>
              </a:rPr>
              <a:t>In general, any application that has a limited window of time to complete will have a performance deadline requirement.</a:t>
            </a:r>
            <a:endParaRPr lang="en-US"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55C02AF0-88F1-A04E-84B7-50C0B83118D0}" type="slidenum">
              <a:rPr lang="en-US" smtClean="0"/>
              <a:t>10</a:t>
            </a:fld>
            <a:endParaRPr lang="en-US" dirty="0"/>
          </a:p>
        </p:txBody>
      </p:sp>
    </p:spTree>
    <p:extLst>
      <p:ext uri="{BB962C8B-B14F-4D97-AF65-F5344CB8AC3E}">
        <p14:creationId xmlns:p14="http://schemas.microsoft.com/office/powerpoint/2010/main" val="3505732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Scalability</a:t>
            </a:r>
            <a:endParaRPr lang="en-GB" dirty="0">
              <a:solidFill>
                <a:srgbClr val="FFC00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dirty="0">
                <a:solidFill>
                  <a:srgbClr val="92D050"/>
                </a:solidFill>
                <a:latin typeface="+mn-lt"/>
              </a:rPr>
              <a:t>Scalability </a:t>
            </a:r>
            <a:r>
              <a:rPr lang="en-NZ" dirty="0">
                <a:solidFill>
                  <a:schemeClr val="tx1"/>
                </a:solidFill>
                <a:latin typeface="+mn-lt"/>
              </a:rPr>
              <a:t>is the ability of a system or process to handle a growing amount of work in a capable manner or its ability to be enlarged to accommodate that growth.</a:t>
            </a:r>
          </a:p>
          <a:p>
            <a:pPr algn="just">
              <a:buFont typeface="Arial" panose="020B0604020202020204" pitchFamily="34" charset="0"/>
              <a:buChar char="•"/>
            </a:pPr>
            <a:r>
              <a:rPr lang="en-NZ" dirty="0">
                <a:solidFill>
                  <a:schemeClr val="tx1"/>
                </a:solidFill>
                <a:latin typeface="+mn-lt"/>
              </a:rPr>
              <a:t>Scalability is about how a design can cope with some aspect of the application’s requirements increasing in size.</a:t>
            </a:r>
          </a:p>
          <a:p>
            <a:pPr algn="just">
              <a:buFont typeface="Arial" panose="020B0604020202020204" pitchFamily="34" charset="0"/>
              <a:buChar char="•"/>
            </a:pPr>
            <a:r>
              <a:rPr lang="en-US" dirty="0">
                <a:solidFill>
                  <a:schemeClr val="tx1"/>
                </a:solidFill>
                <a:latin typeface="+mn-lt"/>
              </a:rPr>
              <a:t>For example: </a:t>
            </a:r>
          </a:p>
          <a:p>
            <a:pPr lvl="1" algn="just">
              <a:buFont typeface="Arial" panose="020B0604020202020204" pitchFamily="34" charset="0"/>
              <a:buChar char="•"/>
            </a:pPr>
            <a:r>
              <a:rPr lang="en-NZ" dirty="0">
                <a:solidFill>
                  <a:schemeClr val="tx1"/>
                </a:solidFill>
                <a:latin typeface="+mn-lt"/>
              </a:rPr>
              <a:t>A scalable online transaction processing system or database management system is one that can be upgraded to process more transactions by adding new processors, devices and storage, and which can be upgraded easily and transparently without shutting it down.</a:t>
            </a:r>
            <a:endParaRPr lang="en-US"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013BEC87-345F-6445-9143-D0303FC8490A}" type="slidenum">
              <a:rPr lang="en-US"/>
              <a:t>11</a:t>
            </a:fld>
            <a:endParaRPr lang="en-US" dirty="0"/>
          </a:p>
        </p:txBody>
      </p:sp>
    </p:spTree>
    <p:extLst>
      <p:ext uri="{BB962C8B-B14F-4D97-AF65-F5344CB8AC3E}">
        <p14:creationId xmlns:p14="http://schemas.microsoft.com/office/powerpoint/2010/main" val="115427403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Modifiability</a:t>
            </a:r>
            <a:endParaRPr lang="en-GB" dirty="0">
              <a:solidFill>
                <a:srgbClr val="FFC00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Modifications to a software system during its lifetime are simply a fact of life.</a:t>
            </a:r>
          </a:p>
          <a:p>
            <a:pPr algn="just">
              <a:buFont typeface="Arial" panose="020B0604020202020204" pitchFamily="34" charset="0"/>
              <a:buChar char="•"/>
            </a:pPr>
            <a:r>
              <a:rPr lang="en-NZ" sz="2400" dirty="0">
                <a:solidFill>
                  <a:schemeClr val="tx1"/>
                </a:solidFill>
                <a:latin typeface="+mn-lt"/>
              </a:rPr>
              <a:t>The </a:t>
            </a:r>
            <a:r>
              <a:rPr lang="en-NZ" sz="2400" dirty="0">
                <a:solidFill>
                  <a:srgbClr val="92D050"/>
                </a:solidFill>
                <a:latin typeface="+mn-lt"/>
              </a:rPr>
              <a:t>modifiability</a:t>
            </a:r>
            <a:r>
              <a:rPr lang="en-NZ" sz="2400" dirty="0">
                <a:solidFill>
                  <a:schemeClr val="tx1"/>
                </a:solidFill>
                <a:latin typeface="+mn-lt"/>
              </a:rPr>
              <a:t> quality attribute is a measure of how easy it may be to change an application to cater for new functional and nonfunctional requirements.</a:t>
            </a:r>
          </a:p>
          <a:p>
            <a:pPr algn="just">
              <a:buFont typeface="Arial" panose="020B0604020202020204" pitchFamily="34" charset="0"/>
              <a:buChar char="•"/>
            </a:pPr>
            <a:r>
              <a:rPr lang="en-NZ" sz="2400" dirty="0">
                <a:solidFill>
                  <a:schemeClr val="tx1"/>
                </a:solidFill>
                <a:latin typeface="+mn-lt"/>
              </a:rPr>
              <a:t>Predicting modifiability requires an </a:t>
            </a:r>
            <a:r>
              <a:rPr lang="en-NZ" sz="2400" dirty="0">
                <a:solidFill>
                  <a:srgbClr val="FFC000"/>
                </a:solidFill>
                <a:latin typeface="+mn-lt"/>
              </a:rPr>
              <a:t>estimate</a:t>
            </a:r>
            <a:r>
              <a:rPr lang="en-NZ" sz="2400" dirty="0">
                <a:solidFill>
                  <a:schemeClr val="tx1"/>
                </a:solidFill>
                <a:latin typeface="+mn-lt"/>
              </a:rPr>
              <a:t> of effort and/or cost to make a change.</a:t>
            </a:r>
          </a:p>
          <a:p>
            <a:pPr algn="just">
              <a:buFont typeface="Arial" panose="020B0604020202020204" pitchFamily="34" charset="0"/>
              <a:buChar char="•"/>
            </a:pPr>
            <a:r>
              <a:rPr lang="en-US" sz="2400" dirty="0">
                <a:solidFill>
                  <a:schemeClr val="tx1"/>
                </a:solidFill>
                <a:latin typeface="+mn-lt"/>
              </a:rPr>
              <a:t>A proper software process, such as an Agile method, can increase modifiability.</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8024761-59A3-C84A-AF1E-43CA94716882}" type="slidenum">
              <a:rPr lang="en-US"/>
              <a:t>12</a:t>
            </a:fld>
            <a:endParaRPr lang="en-US" dirty="0"/>
          </a:p>
        </p:txBody>
      </p:sp>
    </p:spTree>
    <p:extLst>
      <p:ext uri="{BB962C8B-B14F-4D97-AF65-F5344CB8AC3E}">
        <p14:creationId xmlns:p14="http://schemas.microsoft.com/office/powerpoint/2010/main" val="267477441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Security</a:t>
            </a:r>
            <a:endParaRPr lang="en-GB" dirty="0">
              <a:solidFill>
                <a:srgbClr val="FFC000"/>
              </a:solidFill>
            </a:endParaRPr>
          </a:p>
        </p:txBody>
      </p:sp>
      <p:sp>
        <p:nvSpPr>
          <p:cNvPr id="17411" name="Rectangle 3"/>
          <p:cNvSpPr>
            <a:spLocks noGrp="1" noChangeArrowheads="1"/>
          </p:cNvSpPr>
          <p:nvPr>
            <p:ph idx="1"/>
          </p:nvPr>
        </p:nvSpPr>
        <p:spPr/>
        <p:txBody>
          <a:bodyPr>
            <a:normAutofit lnSpcReduction="10000"/>
          </a:bodyPr>
          <a:lstStyle/>
          <a:p>
            <a:pPr marL="0" indent="0" algn="just">
              <a:buNone/>
            </a:pPr>
            <a:r>
              <a:rPr lang="en-NZ" dirty="0">
                <a:solidFill>
                  <a:schemeClr val="tx1"/>
                </a:solidFill>
                <a:latin typeface="+mn-lt"/>
              </a:rPr>
              <a:t>The most common security-related attributes are:</a:t>
            </a:r>
          </a:p>
          <a:p>
            <a:pPr marL="457200" indent="-457200" algn="just">
              <a:buFont typeface="+mj-lt"/>
              <a:buAutoNum type="arabicPeriod"/>
            </a:pPr>
            <a:r>
              <a:rPr lang="en-NZ" dirty="0">
                <a:solidFill>
                  <a:srgbClr val="92D050"/>
                </a:solidFill>
                <a:latin typeface="+mn-lt"/>
              </a:rPr>
              <a:t>Authentication: </a:t>
            </a:r>
            <a:r>
              <a:rPr lang="en-NZ" dirty="0">
                <a:solidFill>
                  <a:schemeClr val="tx1"/>
                </a:solidFill>
                <a:latin typeface="+mn-lt"/>
              </a:rPr>
              <a:t>Applications can verify the identity of their users and other applications with which they communicate.</a:t>
            </a:r>
          </a:p>
          <a:p>
            <a:pPr marL="457200" indent="-457200" algn="just">
              <a:buFont typeface="+mj-lt"/>
              <a:buAutoNum type="arabicPeriod"/>
            </a:pPr>
            <a:r>
              <a:rPr lang="en-NZ" dirty="0">
                <a:solidFill>
                  <a:srgbClr val="92D050"/>
                </a:solidFill>
                <a:latin typeface="+mn-lt"/>
              </a:rPr>
              <a:t>Authorization:</a:t>
            </a:r>
            <a:r>
              <a:rPr lang="en-NZ" dirty="0">
                <a:solidFill>
                  <a:schemeClr val="tx1"/>
                </a:solidFill>
                <a:latin typeface="+mn-lt"/>
              </a:rPr>
              <a:t> Authenticated users and applications have defined access rights to the resources of the system. </a:t>
            </a:r>
          </a:p>
          <a:p>
            <a:pPr marL="457200" indent="-457200" algn="just">
              <a:buFont typeface="+mj-lt"/>
              <a:buAutoNum type="arabicPeriod"/>
            </a:pPr>
            <a:r>
              <a:rPr lang="en-NZ" dirty="0">
                <a:solidFill>
                  <a:srgbClr val="92D050"/>
                </a:solidFill>
                <a:latin typeface="+mn-lt"/>
              </a:rPr>
              <a:t>Encryption:</a:t>
            </a:r>
            <a:r>
              <a:rPr lang="en-NZ" dirty="0">
                <a:solidFill>
                  <a:schemeClr val="tx1"/>
                </a:solidFill>
                <a:latin typeface="+mn-lt"/>
              </a:rPr>
              <a:t> The messages sent to/from the application are encrypted.</a:t>
            </a:r>
          </a:p>
          <a:p>
            <a:pPr marL="457200" indent="-457200" algn="just">
              <a:buFont typeface="+mj-lt"/>
              <a:buAutoNum type="arabicPeriod"/>
            </a:pPr>
            <a:r>
              <a:rPr lang="en-NZ" dirty="0">
                <a:solidFill>
                  <a:srgbClr val="92D050"/>
                </a:solidFill>
                <a:latin typeface="+mn-lt"/>
              </a:rPr>
              <a:t>Integrity:</a:t>
            </a:r>
            <a:r>
              <a:rPr lang="en-NZ" dirty="0">
                <a:solidFill>
                  <a:schemeClr val="tx1"/>
                </a:solidFill>
                <a:latin typeface="+mn-lt"/>
              </a:rPr>
              <a:t> This ensures the contents of a message are not altered in transit.</a:t>
            </a:r>
          </a:p>
          <a:p>
            <a:pPr marL="457200" indent="-457200" algn="just">
              <a:buFont typeface="+mj-lt"/>
              <a:buAutoNum type="arabicPeriod"/>
            </a:pPr>
            <a:r>
              <a:rPr lang="en-NZ" dirty="0">
                <a:solidFill>
                  <a:srgbClr val="92D050"/>
                </a:solidFill>
                <a:latin typeface="+mn-lt"/>
              </a:rPr>
              <a:t>Nonrepudiation: </a:t>
            </a:r>
            <a:r>
              <a:rPr lang="en-NZ" dirty="0">
                <a:solidFill>
                  <a:schemeClr val="tx1"/>
                </a:solidFill>
                <a:latin typeface="+mn-lt"/>
              </a:rPr>
              <a:t>The sender of a message has proof of delivery and the receiver is assured of the sender’s identity. </a:t>
            </a:r>
            <a:endParaRPr lang="en-US"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C3E4F4E-038E-0144-AA9D-D37B9356A640}" type="slidenum">
              <a:rPr lang="en-US"/>
              <a:t>13</a:t>
            </a:fld>
            <a:endParaRPr lang="en-US" dirty="0"/>
          </a:p>
        </p:txBody>
      </p:sp>
    </p:spTree>
    <p:extLst>
      <p:ext uri="{BB962C8B-B14F-4D97-AF65-F5344CB8AC3E}">
        <p14:creationId xmlns:p14="http://schemas.microsoft.com/office/powerpoint/2010/main" val="13764436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Availability</a:t>
            </a:r>
            <a:endParaRPr lang="en-GB" dirty="0">
              <a:solidFill>
                <a:srgbClr val="FFC000"/>
              </a:solidFill>
            </a:endParaRPr>
          </a:p>
        </p:txBody>
      </p:sp>
      <p:sp>
        <p:nvSpPr>
          <p:cNvPr id="17411" name="Rectangle 3"/>
          <p:cNvSpPr>
            <a:spLocks noGrp="1" noChangeArrowheads="1"/>
          </p:cNvSpPr>
          <p:nvPr>
            <p:ph idx="1"/>
          </p:nvPr>
        </p:nvSpPr>
        <p:spPr>
          <a:xfrm>
            <a:off x="4595772" y="1853248"/>
            <a:ext cx="7457683" cy="4195481"/>
          </a:xfrm>
        </p:spPr>
        <p:txBody>
          <a:bodyPr>
            <a:normAutofit/>
          </a:bodyPr>
          <a:lstStyle/>
          <a:p>
            <a:pPr algn="just">
              <a:buFont typeface="Arial" panose="020B0604020202020204" pitchFamily="34" charset="0"/>
              <a:buChar char="•"/>
            </a:pPr>
            <a:r>
              <a:rPr lang="en-NZ" sz="2400" dirty="0">
                <a:solidFill>
                  <a:srgbClr val="92D050"/>
                </a:solidFill>
                <a:latin typeface="+mn-lt"/>
              </a:rPr>
              <a:t>Availability</a:t>
            </a:r>
            <a:r>
              <a:rPr lang="en-NZ" sz="2400" dirty="0">
                <a:solidFill>
                  <a:schemeClr val="tx1"/>
                </a:solidFill>
                <a:latin typeface="+mn-lt"/>
              </a:rPr>
              <a:t> is the proportion of time a system is in a functioning condition.</a:t>
            </a:r>
          </a:p>
          <a:p>
            <a:pPr lvl="1" algn="just">
              <a:buFont typeface="Arial" panose="020B0604020202020204" pitchFamily="34" charset="0"/>
              <a:buChar char="•"/>
            </a:pPr>
            <a:r>
              <a:rPr lang="en-NZ" sz="2400" dirty="0">
                <a:solidFill>
                  <a:schemeClr val="tx1"/>
                </a:solidFill>
                <a:latin typeface="+mn-lt"/>
              </a:rPr>
              <a:t>Availability is related to an application’s </a:t>
            </a:r>
            <a:r>
              <a:rPr lang="en-NZ" sz="2400" dirty="0">
                <a:solidFill>
                  <a:srgbClr val="92D050"/>
                </a:solidFill>
                <a:latin typeface="+mn-lt"/>
              </a:rPr>
              <a:t>reliability</a:t>
            </a:r>
            <a:r>
              <a:rPr lang="en-NZ" sz="2400" dirty="0">
                <a:solidFill>
                  <a:schemeClr val="tx1"/>
                </a:solidFill>
                <a:latin typeface="+mn-lt"/>
              </a:rPr>
              <a:t>.</a:t>
            </a:r>
          </a:p>
          <a:p>
            <a:pPr algn="just">
              <a:buFont typeface="Arial" panose="020B0604020202020204" pitchFamily="34" charset="0"/>
              <a:buChar char="•"/>
            </a:pPr>
            <a:r>
              <a:rPr lang="en-NZ" sz="2400" dirty="0">
                <a:solidFill>
                  <a:schemeClr val="tx1"/>
                </a:solidFill>
                <a:latin typeface="+mn-lt"/>
              </a:rPr>
              <a:t>Failures in applications cause them to be unavailable. </a:t>
            </a:r>
          </a:p>
          <a:p>
            <a:pPr algn="just">
              <a:buFont typeface="Arial" panose="020B0604020202020204" pitchFamily="34" charset="0"/>
              <a:buChar char="•"/>
            </a:pPr>
            <a:r>
              <a:rPr lang="en-NZ" sz="2400" dirty="0">
                <a:solidFill>
                  <a:schemeClr val="tx1"/>
                </a:solidFill>
                <a:latin typeface="+mn-lt"/>
              </a:rPr>
              <a:t>Failures impact on an application’s reliability, which is usually measured by the </a:t>
            </a:r>
            <a:r>
              <a:rPr lang="en-NZ" sz="2400" dirty="0">
                <a:solidFill>
                  <a:schemeClr val="accent1"/>
                </a:solidFill>
                <a:latin typeface="+mn-lt"/>
              </a:rPr>
              <a:t>mean time to failures</a:t>
            </a:r>
            <a:r>
              <a:rPr lang="en-NZ" sz="2400" dirty="0">
                <a:solidFill>
                  <a:schemeClr val="tx1"/>
                </a:solidFill>
                <a:latin typeface="+mn-lt"/>
              </a:rPr>
              <a:t>.</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1805D55D-BD66-6446-A4FE-1DB326DE53CB}" type="slidenum">
              <a:rPr lang="en-US"/>
              <a:t>14</a:t>
            </a:fld>
            <a:endParaRPr lang="en-US" dirty="0"/>
          </a:p>
        </p:txBody>
      </p:sp>
      <p:pic>
        <p:nvPicPr>
          <p:cNvPr id="2" name="Picture 1"/>
          <p:cNvPicPr>
            <a:picLocks noChangeAspect="1"/>
          </p:cNvPicPr>
          <p:nvPr/>
        </p:nvPicPr>
        <p:blipFill>
          <a:blip r:embed="rId3"/>
          <a:stretch>
            <a:fillRect/>
          </a:stretch>
        </p:blipFill>
        <p:spPr>
          <a:xfrm>
            <a:off x="0" y="2302300"/>
            <a:ext cx="4595772" cy="3093522"/>
          </a:xfrm>
          <a:prstGeom prst="rect">
            <a:avLst/>
          </a:prstGeom>
        </p:spPr>
      </p:pic>
    </p:spTree>
    <p:extLst>
      <p:ext uri="{BB962C8B-B14F-4D97-AF65-F5344CB8AC3E}">
        <p14:creationId xmlns:p14="http://schemas.microsoft.com/office/powerpoint/2010/main" val="316633988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Availability</a:t>
            </a:r>
            <a:br>
              <a:rPr lang="en-NZ" dirty="0">
                <a:solidFill>
                  <a:srgbClr val="92D050"/>
                </a:solidFill>
              </a:rPr>
            </a:br>
            <a:r>
              <a:rPr lang="en-NZ" dirty="0">
                <a:solidFill>
                  <a:srgbClr val="FFC000"/>
                </a:solidFill>
              </a:rPr>
              <a:t>Recoverability</a:t>
            </a:r>
            <a:endParaRPr lang="en-GB" dirty="0">
              <a:solidFill>
                <a:srgbClr val="FFC000"/>
              </a:solidFill>
            </a:endParaRPr>
          </a:p>
        </p:txBody>
      </p:sp>
      <p:sp>
        <p:nvSpPr>
          <p:cNvPr id="17411" name="Rectangle 3"/>
          <p:cNvSpPr>
            <a:spLocks noGrp="1" noChangeArrowheads="1"/>
          </p:cNvSpPr>
          <p:nvPr>
            <p:ph idx="1"/>
          </p:nvPr>
        </p:nvSpPr>
        <p:spPr>
          <a:xfrm>
            <a:off x="4445000" y="2421053"/>
            <a:ext cx="6497156" cy="3133011"/>
          </a:xfrm>
        </p:spPr>
        <p:txBody>
          <a:bodyPr>
            <a:normAutofit/>
          </a:bodyPr>
          <a:lstStyle/>
          <a:p>
            <a:pPr algn="just">
              <a:buFont typeface="Arial" panose="020B0604020202020204" pitchFamily="34" charset="0"/>
              <a:buChar char="•"/>
            </a:pPr>
            <a:r>
              <a:rPr lang="en-NZ" sz="2400" dirty="0">
                <a:solidFill>
                  <a:schemeClr val="tx1"/>
                </a:solidFill>
                <a:latin typeface="+mn-lt"/>
              </a:rPr>
              <a:t>Recoverability is closely related to availability. </a:t>
            </a:r>
          </a:p>
          <a:p>
            <a:pPr algn="just">
              <a:buFont typeface="Arial" panose="020B0604020202020204" pitchFamily="34" charset="0"/>
              <a:buChar char="•"/>
            </a:pPr>
            <a:r>
              <a:rPr lang="en-NZ" sz="2400" dirty="0">
                <a:solidFill>
                  <a:schemeClr val="tx1"/>
                </a:solidFill>
                <a:latin typeface="+mn-lt"/>
              </a:rPr>
              <a:t>An application is </a:t>
            </a:r>
            <a:r>
              <a:rPr lang="en-NZ" sz="2400" dirty="0">
                <a:solidFill>
                  <a:srgbClr val="92D050"/>
                </a:solidFill>
                <a:latin typeface="+mn-lt"/>
              </a:rPr>
              <a:t>recoverable</a:t>
            </a:r>
            <a:r>
              <a:rPr lang="en-NZ" sz="2400" dirty="0">
                <a:solidFill>
                  <a:schemeClr val="tx1"/>
                </a:solidFill>
                <a:latin typeface="+mn-lt"/>
              </a:rPr>
              <a:t> if it has the capability to re-establish required performance levels and recover affected data after an application or system failure.</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E2AD114B-61B7-934C-8CA2-6A854C9AA858}" type="slidenum">
              <a:rPr lang="en-US"/>
              <a:t>15</a:t>
            </a:fld>
            <a:endParaRPr lang="en-US" dirty="0"/>
          </a:p>
        </p:txBody>
      </p:sp>
      <p:pic>
        <p:nvPicPr>
          <p:cNvPr id="2" name="Picture 1"/>
          <p:cNvPicPr>
            <a:picLocks noChangeAspect="1"/>
          </p:cNvPicPr>
          <p:nvPr/>
        </p:nvPicPr>
        <p:blipFill>
          <a:blip r:embed="rId4"/>
          <a:stretch>
            <a:fillRect/>
          </a:stretch>
        </p:blipFill>
        <p:spPr>
          <a:xfrm>
            <a:off x="0" y="2562760"/>
            <a:ext cx="4445000" cy="2540000"/>
          </a:xfrm>
          <a:prstGeom prst="rect">
            <a:avLst/>
          </a:prstGeom>
        </p:spPr>
      </p:pic>
    </p:spTree>
    <p:extLst>
      <p:ext uri="{BB962C8B-B14F-4D97-AF65-F5344CB8AC3E}">
        <p14:creationId xmlns:p14="http://schemas.microsoft.com/office/powerpoint/2010/main" val="60938399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Portability</a:t>
            </a:r>
            <a:endParaRPr lang="en-GB" dirty="0">
              <a:solidFill>
                <a:srgbClr val="FFC00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rgbClr val="92D050"/>
                </a:solidFill>
                <a:latin typeface="+mn-lt"/>
              </a:rPr>
              <a:t>Portability: </a:t>
            </a:r>
            <a:r>
              <a:rPr lang="en-NZ" sz="2400" dirty="0">
                <a:solidFill>
                  <a:schemeClr val="tx1"/>
                </a:solidFill>
                <a:latin typeface="+mn-lt"/>
              </a:rPr>
              <a:t>Can an application be easily executed on a different software/ hardware platform to the one it has been developed for? </a:t>
            </a:r>
          </a:p>
          <a:p>
            <a:pPr algn="just">
              <a:buFont typeface="Arial" panose="020B0604020202020204" pitchFamily="34" charset="0"/>
              <a:buChar char="•"/>
            </a:pPr>
            <a:r>
              <a:rPr lang="en-NZ" sz="2400" dirty="0">
                <a:solidFill>
                  <a:schemeClr val="tx1"/>
                </a:solidFill>
                <a:latin typeface="+mn-lt"/>
              </a:rPr>
              <a:t>Portability depends on the choices of software technology used to implement the application, and the characteristics of the platforms that it needs to execute on. </a:t>
            </a:r>
          </a:p>
          <a:p>
            <a:pPr algn="just">
              <a:buFont typeface="Arial" panose="020B0604020202020204" pitchFamily="34" charset="0"/>
              <a:buChar char="•"/>
            </a:pPr>
            <a:r>
              <a:rPr lang="en-NZ" sz="2400" dirty="0">
                <a:solidFill>
                  <a:schemeClr val="tx1"/>
                </a:solidFill>
                <a:latin typeface="+mn-lt"/>
              </a:rPr>
              <a:t>Easily portable code bases will have their platform dependencies isolated and encapsulated in a small set of components that can be replaced without affecting the rest of the application.</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4192C486-AC1A-3541-9361-C7148CAFE199}" type="slidenum">
              <a:rPr lang="en-US"/>
              <a:t>16</a:t>
            </a:fld>
            <a:endParaRPr lang="en-US" dirty="0"/>
          </a:p>
        </p:txBody>
      </p:sp>
    </p:spTree>
    <p:extLst>
      <p:ext uri="{BB962C8B-B14F-4D97-AF65-F5344CB8AC3E}">
        <p14:creationId xmlns:p14="http://schemas.microsoft.com/office/powerpoint/2010/main" val="6891994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Testability</a:t>
            </a:r>
            <a:endParaRPr lang="en-GB" dirty="0">
              <a:solidFill>
                <a:srgbClr val="FFC00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rgbClr val="92D050"/>
                </a:solidFill>
                <a:latin typeface="+mn-lt"/>
              </a:rPr>
              <a:t>Testability: </a:t>
            </a:r>
            <a:r>
              <a:rPr lang="en-NZ" sz="2400" dirty="0">
                <a:solidFill>
                  <a:schemeClr val="tx1"/>
                </a:solidFill>
                <a:latin typeface="+mn-lt"/>
              </a:rPr>
              <a:t>How easy or difficult is an application to test? </a:t>
            </a:r>
          </a:p>
          <a:p>
            <a:pPr algn="just">
              <a:buFont typeface="Arial" panose="020B0604020202020204" pitchFamily="34" charset="0"/>
              <a:buChar char="•"/>
            </a:pPr>
            <a:r>
              <a:rPr lang="en-NZ" sz="2400" dirty="0">
                <a:solidFill>
                  <a:schemeClr val="tx1"/>
                </a:solidFill>
                <a:latin typeface="+mn-lt"/>
              </a:rPr>
              <a:t>Early design decisions can greatly affect the amount of test cases that are required. </a:t>
            </a:r>
          </a:p>
          <a:p>
            <a:pPr algn="just">
              <a:buFont typeface="Arial" panose="020B0604020202020204" pitchFamily="34" charset="0"/>
              <a:buChar char="•"/>
            </a:pPr>
            <a:r>
              <a:rPr lang="en-NZ" sz="2400" dirty="0">
                <a:solidFill>
                  <a:schemeClr val="tx1"/>
                </a:solidFill>
                <a:latin typeface="+mn-lt"/>
              </a:rPr>
              <a:t>As a rule of thumb, the more complex a design, the more difficult it is to thoroughly test. </a:t>
            </a:r>
          </a:p>
          <a:p>
            <a:pPr algn="just">
              <a:buFont typeface="Arial" panose="020B0604020202020204" pitchFamily="34" charset="0"/>
              <a:buChar char="•"/>
            </a:pPr>
            <a:r>
              <a:rPr lang="en-NZ" sz="2400" dirty="0">
                <a:solidFill>
                  <a:schemeClr val="tx1"/>
                </a:solidFill>
                <a:latin typeface="+mn-lt"/>
              </a:rPr>
              <a:t>Simplicity tends to promote ease of testing.</a:t>
            </a:r>
          </a:p>
          <a:p>
            <a:pPr algn="just">
              <a:buFont typeface="Arial" panose="020B0604020202020204" pitchFamily="34" charset="0"/>
              <a:buChar char="•"/>
            </a:pPr>
            <a:r>
              <a:rPr lang="en-NZ" sz="2400" dirty="0">
                <a:solidFill>
                  <a:schemeClr val="tx1"/>
                </a:solidFill>
                <a:latin typeface="+mn-lt"/>
              </a:rPr>
              <a:t>Likewise, writing less of your own code by incorporating pretested components reduces test effort.</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E3F91A8A-7F73-2148-B7A1-C9AEAE45C768}" type="slidenum">
              <a:rPr lang="en-US"/>
              <a:t>17</a:t>
            </a:fld>
            <a:endParaRPr lang="en-US" dirty="0"/>
          </a:p>
        </p:txBody>
      </p:sp>
    </p:spTree>
    <p:extLst>
      <p:ext uri="{BB962C8B-B14F-4D97-AF65-F5344CB8AC3E}">
        <p14:creationId xmlns:p14="http://schemas.microsoft.com/office/powerpoint/2010/main" val="122714266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Supportability</a:t>
            </a:r>
            <a:endParaRPr lang="en-GB" dirty="0">
              <a:solidFill>
                <a:srgbClr val="FFC00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rgbClr val="92D050"/>
                </a:solidFill>
                <a:latin typeface="+mn-lt"/>
              </a:rPr>
              <a:t>Supportability: </a:t>
            </a:r>
            <a:r>
              <a:rPr lang="en-NZ" sz="2400" dirty="0">
                <a:solidFill>
                  <a:schemeClr val="tx1"/>
                </a:solidFill>
                <a:latin typeface="+mn-lt"/>
              </a:rPr>
              <a:t>This is a measure of how easy an application is to support once it is deployed. </a:t>
            </a:r>
          </a:p>
          <a:p>
            <a:pPr algn="just">
              <a:buFont typeface="Arial" panose="020B0604020202020204" pitchFamily="34" charset="0"/>
              <a:buChar char="•"/>
            </a:pPr>
            <a:r>
              <a:rPr lang="en-NZ" sz="2400" dirty="0">
                <a:solidFill>
                  <a:schemeClr val="tx1"/>
                </a:solidFill>
                <a:latin typeface="+mn-lt"/>
              </a:rPr>
              <a:t>Support typically involves diagnosing and fixing problems that occur during application use. </a:t>
            </a:r>
          </a:p>
          <a:p>
            <a:pPr algn="just">
              <a:buFont typeface="Arial" panose="020B0604020202020204" pitchFamily="34" charset="0"/>
              <a:buChar char="•"/>
            </a:pPr>
            <a:r>
              <a:rPr lang="en-NZ" sz="2400" dirty="0">
                <a:solidFill>
                  <a:schemeClr val="tx1"/>
                </a:solidFill>
                <a:latin typeface="+mn-lt"/>
              </a:rPr>
              <a:t>Supportable systems tend to provide explicit facilities for diagnosis, </a:t>
            </a:r>
            <a:r>
              <a:rPr lang="en-NZ" sz="2400" dirty="0">
                <a:solidFill>
                  <a:srgbClr val="FFC000"/>
                </a:solidFill>
                <a:latin typeface="+mn-lt"/>
              </a:rPr>
              <a:t>such as application error logs </a:t>
            </a:r>
            <a:r>
              <a:rPr lang="en-NZ" sz="2400" dirty="0">
                <a:solidFill>
                  <a:schemeClr val="tx1"/>
                </a:solidFill>
                <a:latin typeface="+mn-lt"/>
              </a:rPr>
              <a:t>that record the causes of failures. </a:t>
            </a:r>
          </a:p>
          <a:p>
            <a:pPr algn="just">
              <a:buFont typeface="Arial" panose="020B0604020202020204" pitchFamily="34" charset="0"/>
              <a:buChar char="•"/>
            </a:pPr>
            <a:r>
              <a:rPr lang="en-NZ" sz="2400" dirty="0">
                <a:solidFill>
                  <a:schemeClr val="tx1"/>
                </a:solidFill>
                <a:latin typeface="+mn-lt"/>
              </a:rPr>
              <a:t>They are also built in a modular fashion so that code fixes can be deployed without severely inconveniencing application use.</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BAF0C612-9C70-154F-ADDB-848E251C004B}" type="slidenum">
              <a:rPr lang="en-US"/>
              <a:t>18</a:t>
            </a:fld>
            <a:endParaRPr lang="en-US" dirty="0"/>
          </a:p>
        </p:txBody>
      </p:sp>
    </p:spTree>
    <p:extLst>
      <p:ext uri="{BB962C8B-B14F-4D97-AF65-F5344CB8AC3E}">
        <p14:creationId xmlns:p14="http://schemas.microsoft.com/office/powerpoint/2010/main" val="38597906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endParaRPr lang="en-GB" dirty="0">
              <a:solidFill>
                <a:schemeClr val="tx1"/>
              </a:solidFill>
            </a:endParaRPr>
          </a:p>
        </p:txBody>
      </p:sp>
      <p:pic>
        <p:nvPicPr>
          <p:cNvPr id="2" name="Picture 1" descr="Software Engineering 9th ed (intro txt) - I. Sommerville (Pearson, 2011) BBS.pdf - Adobe Reader"/>
          <p:cNvPicPr>
            <a:picLocks noChangeAspect="1"/>
          </p:cNvPicPr>
          <p:nvPr/>
        </p:nvPicPr>
        <p:blipFill rotWithShape="1">
          <a:blip r:embed="rId4">
            <a:extLst>
              <a:ext uri="{28A0092B-C50C-407E-A947-70E740481C1C}">
                <a14:useLocalDpi xmlns:a14="http://schemas.microsoft.com/office/drawing/2010/main" val="0"/>
              </a:ext>
            </a:extLst>
          </a:blip>
          <a:srcRect l="32121" t="43041" r="19394" b="28471"/>
          <a:stretch/>
        </p:blipFill>
        <p:spPr>
          <a:xfrm>
            <a:off x="1216215" y="2539858"/>
            <a:ext cx="8834619" cy="2766435"/>
          </a:xfrm>
          <a:prstGeom prst="rect">
            <a:avLst/>
          </a:prstGeom>
        </p:spPr>
      </p:pic>
      <p:sp>
        <p:nvSpPr>
          <p:cNvPr id="7"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8834D5D3-2A2F-1E44-A0E6-B0B0AEA5EB9E}" type="slidenum">
              <a:rPr lang="en-US"/>
              <a:t>19</a:t>
            </a:fld>
            <a:endParaRPr lang="en-US" dirty="0"/>
          </a:p>
        </p:txBody>
      </p:sp>
    </p:spTree>
    <p:extLst>
      <p:ext uri="{BB962C8B-B14F-4D97-AF65-F5344CB8AC3E}">
        <p14:creationId xmlns:p14="http://schemas.microsoft.com/office/powerpoint/2010/main" val="7283858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0" y="4362450"/>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a:t>
            </a:r>
            <a:endParaRPr lang="en-GB" dirty="0">
              <a:solidFill>
                <a:schemeClr val="tx1"/>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Quality attribute requirements are part of an application’s </a:t>
            </a:r>
            <a:r>
              <a:rPr lang="en-NZ" sz="2400" dirty="0">
                <a:solidFill>
                  <a:srgbClr val="92D050"/>
                </a:solidFill>
                <a:latin typeface="+mn-lt"/>
              </a:rPr>
              <a:t>non-functional requirements</a:t>
            </a:r>
            <a:r>
              <a:rPr lang="en-NZ" sz="2400" dirty="0">
                <a:solidFill>
                  <a:schemeClr val="tx1"/>
                </a:solidFill>
                <a:latin typeface="+mn-lt"/>
              </a:rPr>
              <a:t>, which capture the many facets of </a:t>
            </a:r>
            <a:r>
              <a:rPr lang="en-NZ" sz="2400" dirty="0">
                <a:solidFill>
                  <a:srgbClr val="FF0000"/>
                </a:solidFill>
                <a:latin typeface="+mn-lt"/>
              </a:rPr>
              <a:t>how</a:t>
            </a:r>
            <a:r>
              <a:rPr lang="en-NZ" sz="2400" dirty="0">
                <a:solidFill>
                  <a:schemeClr val="tx1"/>
                </a:solidFill>
                <a:latin typeface="+mn-lt"/>
              </a:rPr>
              <a:t> the functional requirements of an application are achieved.</a:t>
            </a:r>
          </a:p>
          <a:p>
            <a:pPr algn="just">
              <a:buFont typeface="Arial" panose="020B0604020202020204" pitchFamily="34" charset="0"/>
              <a:buChar char="•"/>
            </a:pPr>
            <a:r>
              <a:rPr lang="en-NZ" sz="2400" dirty="0">
                <a:solidFill>
                  <a:schemeClr val="tx1"/>
                </a:solidFill>
                <a:latin typeface="+mn-lt"/>
              </a:rPr>
              <a:t>A common problem with these quality requirements is that users or customers often propose them as general goals, such as ease of use, the ability of the system to recover from failure, or rapid user response. </a:t>
            </a:r>
            <a:endParaRPr lang="en-GB" sz="2400" dirty="0">
              <a:solidFill>
                <a:schemeClr val="tx1"/>
              </a:solidFill>
              <a:latin typeface="+mn-lt"/>
            </a:endParaRPr>
          </a:p>
        </p:txBody>
      </p:sp>
      <p:sp>
        <p:nvSpPr>
          <p:cNvPr id="7" name="Slide Number Placeholder 5"/>
          <p:cNvSpPr txBox="1">
            <a:spLocks noChangeArrowheads="1"/>
          </p:cNvSpPr>
          <p:nvPr/>
        </p:nvSpPr>
        <p:spPr bwMode="auto">
          <a:xfrm>
            <a:off x="11353800" y="0"/>
            <a:ext cx="838200" cy="1063625"/>
          </a:xfrm>
          <a:prstGeom prst="rect">
            <a:avLst/>
          </a:prstGeom>
          <a:solidFill>
            <a:srgbClr val="DA262F"/>
          </a:solidFill>
          <a:ln>
            <a:noFill/>
          </a:ln>
          <a:effectLst>
            <a:outerShdw blurRad="50800" dist="38100" dir="5400000" algn="t"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ts val="1000"/>
              </a:spcBef>
              <a:buClr>
                <a:schemeClr val="accent1"/>
              </a:buClr>
              <a:buSzPct val="80000"/>
              <a:buFont typeface="Wingdings 3" charset="2"/>
              <a:buChar char=""/>
              <a:defRPr sz="2000">
                <a:solidFill>
                  <a:schemeClr val="tx1"/>
                </a:solidFill>
                <a:latin typeface="Century Gothic" charset="0"/>
              </a:defRPr>
            </a:lvl1pPr>
            <a:lvl2pPr marL="742950" indent="-285750">
              <a:spcBef>
                <a:spcPts val="1000"/>
              </a:spcBef>
              <a:buClr>
                <a:schemeClr val="accent1"/>
              </a:buClr>
              <a:buSzPct val="80000"/>
              <a:buFont typeface="Wingdings 3" charset="2"/>
              <a:buChar char=""/>
              <a:defRPr>
                <a:solidFill>
                  <a:schemeClr val="tx1"/>
                </a:solidFill>
                <a:latin typeface="Century Gothic" charset="0"/>
              </a:defRPr>
            </a:lvl2pPr>
            <a:lvl3pPr marL="1143000" indent="-228600">
              <a:spcBef>
                <a:spcPts val="1000"/>
              </a:spcBef>
              <a:buClr>
                <a:schemeClr val="accent1"/>
              </a:buClr>
              <a:buSzPct val="80000"/>
              <a:buFont typeface="Wingdings 3" charset="2"/>
              <a:buChar char=""/>
              <a:defRPr sz="1600">
                <a:solidFill>
                  <a:schemeClr val="tx1"/>
                </a:solidFill>
                <a:latin typeface="Century Gothic" charset="0"/>
              </a:defRPr>
            </a:lvl3pPr>
            <a:lvl4pPr marL="1600200" indent="-228600">
              <a:spcBef>
                <a:spcPts val="1000"/>
              </a:spcBef>
              <a:buClr>
                <a:schemeClr val="accent1"/>
              </a:buClr>
              <a:buSzPct val="80000"/>
              <a:buFont typeface="Wingdings 3" charset="2"/>
              <a:buChar char=""/>
              <a:defRPr sz="1400">
                <a:solidFill>
                  <a:schemeClr val="tx1"/>
                </a:solidFill>
                <a:latin typeface="Century Gothic" charset="0"/>
              </a:defRPr>
            </a:lvl4pPr>
            <a:lvl5pPr marL="2057400" indent="-228600">
              <a:spcBef>
                <a:spcPts val="1000"/>
              </a:spcBef>
              <a:buClr>
                <a:schemeClr val="accent1"/>
              </a:buClr>
              <a:buSzPct val="80000"/>
              <a:buFont typeface="Wingdings 3" charset="2"/>
              <a:buChar char=""/>
              <a:defRPr sz="1400">
                <a:solidFill>
                  <a:schemeClr val="tx1"/>
                </a:solidFill>
                <a:latin typeface="Century Gothic" charset="0"/>
              </a:defRPr>
            </a:lvl5pPr>
            <a:lvl6pPr marL="2514600" indent="-228600" eaLnBrk="0" fontAlgn="base" hangingPunct="0">
              <a:spcBef>
                <a:spcPts val="1000"/>
              </a:spcBef>
              <a:spcAft>
                <a:spcPct val="0"/>
              </a:spcAft>
              <a:buClr>
                <a:schemeClr val="accent1"/>
              </a:buClr>
              <a:buSzPct val="80000"/>
              <a:buFont typeface="Wingdings 3" charset="2"/>
              <a:buChar char=""/>
              <a:defRPr sz="1400">
                <a:solidFill>
                  <a:schemeClr val="tx1"/>
                </a:solidFill>
                <a:latin typeface="Century Gothic" charset="0"/>
              </a:defRPr>
            </a:lvl6pPr>
            <a:lvl7pPr marL="2971800" indent="-228600" eaLnBrk="0" fontAlgn="base" hangingPunct="0">
              <a:spcBef>
                <a:spcPts val="1000"/>
              </a:spcBef>
              <a:spcAft>
                <a:spcPct val="0"/>
              </a:spcAft>
              <a:buClr>
                <a:schemeClr val="accent1"/>
              </a:buClr>
              <a:buSzPct val="80000"/>
              <a:buFont typeface="Wingdings 3" charset="2"/>
              <a:buChar char=""/>
              <a:defRPr sz="1400">
                <a:solidFill>
                  <a:schemeClr val="tx1"/>
                </a:solidFill>
                <a:latin typeface="Century Gothic" charset="0"/>
              </a:defRPr>
            </a:lvl7pPr>
            <a:lvl8pPr marL="3429000" indent="-228600" eaLnBrk="0" fontAlgn="base" hangingPunct="0">
              <a:spcBef>
                <a:spcPts val="1000"/>
              </a:spcBef>
              <a:spcAft>
                <a:spcPct val="0"/>
              </a:spcAft>
              <a:buClr>
                <a:schemeClr val="accent1"/>
              </a:buClr>
              <a:buSzPct val="80000"/>
              <a:buFont typeface="Wingdings 3" charset="2"/>
              <a:buChar char=""/>
              <a:defRPr sz="1400">
                <a:solidFill>
                  <a:schemeClr val="tx1"/>
                </a:solidFill>
                <a:latin typeface="Century Gothic" charset="0"/>
              </a:defRPr>
            </a:lvl8pPr>
            <a:lvl9pPr marL="3886200" indent="-228600" eaLnBrk="0" fontAlgn="base" hangingPunct="0">
              <a:spcBef>
                <a:spcPts val="1000"/>
              </a:spcBef>
              <a:spcAft>
                <a:spcPct val="0"/>
              </a:spcAft>
              <a:buClr>
                <a:schemeClr val="accent1"/>
              </a:buClr>
              <a:buSzPct val="80000"/>
              <a:buFont typeface="Wingdings 3" charset="2"/>
              <a:buChar char=""/>
              <a:defRPr sz="1400">
                <a:solidFill>
                  <a:schemeClr val="tx1"/>
                </a:solidFill>
                <a:latin typeface="Century Gothic" charset="0"/>
              </a:defRPr>
            </a:lvl9pPr>
          </a:lstStyle>
          <a:p>
            <a:pPr algn="ctr" eaLnBrk="1" hangingPunct="1">
              <a:spcBef>
                <a:spcPct val="0"/>
              </a:spcBef>
              <a:buClrTx/>
              <a:buSzTx/>
              <a:buFontTx/>
              <a:buNone/>
            </a:pPr>
            <a:fld id="{A1BCD58D-39C5-4346-971A-AA0E97632133}" type="slidenum">
              <a:rPr lang="en-US" altLang="en-US" sz="2800">
                <a:solidFill>
                  <a:schemeClr val="bg1"/>
                </a:solidFill>
              </a:rPr>
              <a:pPr algn="ctr" eaLnBrk="1" hangingPunct="1">
                <a:spcBef>
                  <a:spcPct val="0"/>
                </a:spcBef>
                <a:buClrTx/>
                <a:buSzTx/>
                <a:buFontTx/>
                <a:buNone/>
              </a:pPr>
              <a:t>2</a:t>
            </a:fld>
            <a:endParaRPr lang="en-US" altLang="en-US" sz="2800">
              <a:solidFill>
                <a:schemeClr val="bg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 Attributes</a:t>
            </a:r>
            <a:endParaRPr lang="en-GB" dirty="0">
              <a:solidFill>
                <a:schemeClr val="tx1"/>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It is not possible for any system to be optimized for all of the quality attributes as some of them contradict each other.</a:t>
            </a:r>
          </a:p>
          <a:p>
            <a:pPr lvl="1" algn="just">
              <a:buFont typeface="Arial" panose="020B0604020202020204" pitchFamily="34" charset="0"/>
              <a:buChar char="•"/>
            </a:pPr>
            <a:r>
              <a:rPr lang="en-NZ" sz="2400" dirty="0">
                <a:solidFill>
                  <a:schemeClr val="tx1"/>
                </a:solidFill>
                <a:latin typeface="+mn-lt"/>
              </a:rPr>
              <a:t>For example, improving robustness may lead to loss of performance.</a:t>
            </a:r>
          </a:p>
          <a:p>
            <a:pPr algn="just">
              <a:buFont typeface="Arial" panose="020B0604020202020204" pitchFamily="34" charset="0"/>
              <a:buChar char="•"/>
            </a:pPr>
            <a:r>
              <a:rPr lang="en-NZ" sz="2400" dirty="0">
                <a:solidFill>
                  <a:schemeClr val="tx1"/>
                </a:solidFill>
                <a:latin typeface="+mn-lt"/>
              </a:rPr>
              <a:t>A </a:t>
            </a:r>
            <a:r>
              <a:rPr lang="en-NZ" sz="2400" dirty="0">
                <a:solidFill>
                  <a:srgbClr val="92D050"/>
                </a:solidFill>
                <a:latin typeface="+mn-lt"/>
              </a:rPr>
              <a:t>quality plan </a:t>
            </a:r>
            <a:r>
              <a:rPr lang="en-NZ" sz="2400" dirty="0">
                <a:solidFill>
                  <a:schemeClr val="tx1"/>
                </a:solidFill>
                <a:latin typeface="+mn-lt"/>
              </a:rPr>
              <a:t>should therefore define the most important quality attributes for the software that is being developed. </a:t>
            </a:r>
          </a:p>
          <a:p>
            <a:pPr lvl="1" algn="just">
              <a:buFont typeface="Arial" panose="020B0604020202020204" pitchFamily="34" charset="0"/>
              <a:buChar char="•"/>
            </a:pPr>
            <a:r>
              <a:rPr lang="en-NZ" sz="2400" dirty="0">
                <a:solidFill>
                  <a:schemeClr val="tx1"/>
                </a:solidFill>
                <a:latin typeface="+mn-lt"/>
              </a:rPr>
              <a:t>For example, it may be that efficiency is critical and other factors have to be sacrificed to achieve this.</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B85FDEEC-1468-F141-A019-F964A913B757}" type="slidenum">
              <a:rPr lang="en-US"/>
              <a:t>20</a:t>
            </a:fld>
            <a:endParaRPr lang="en-US" dirty="0"/>
          </a:p>
        </p:txBody>
      </p:sp>
    </p:spTree>
    <p:extLst>
      <p:ext uri="{BB962C8B-B14F-4D97-AF65-F5344CB8AC3E}">
        <p14:creationId xmlns:p14="http://schemas.microsoft.com/office/powerpoint/2010/main" val="15187265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endParaRPr lang="en-GB" dirty="0">
              <a:solidFill>
                <a:schemeClr val="tx1"/>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rgbClr val="92D050"/>
                </a:solidFill>
                <a:latin typeface="+mn-lt"/>
              </a:rPr>
              <a:t>Software measurement </a:t>
            </a:r>
            <a:r>
              <a:rPr lang="en-NZ" sz="2400" dirty="0">
                <a:solidFill>
                  <a:schemeClr val="tx1"/>
                </a:solidFill>
                <a:latin typeface="+mn-lt"/>
              </a:rPr>
              <a:t>is concerned with deriving a numeric value or profile for an attribute of a software component, system, or process.</a:t>
            </a:r>
          </a:p>
          <a:p>
            <a:pPr algn="just">
              <a:buFont typeface="Arial" panose="020B0604020202020204" pitchFamily="34" charset="0"/>
              <a:buChar char="•"/>
            </a:pPr>
            <a:r>
              <a:rPr lang="en-NZ" sz="2400" dirty="0">
                <a:solidFill>
                  <a:schemeClr val="tx1"/>
                </a:solidFill>
                <a:latin typeface="+mn-lt"/>
              </a:rPr>
              <a:t>By comparing these values to each other and to the standards that apply across an organization, you may be able to draw conclusions about the quality of software, or assess the effectiveness of software processes, tools, and methods.</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F3E355F2-07CD-2E42-9DE5-17159C7340F7}" type="slidenum">
              <a:rPr lang="en-US"/>
              <a:t>21</a:t>
            </a:fld>
            <a:endParaRPr lang="en-US" dirty="0"/>
          </a:p>
        </p:txBody>
      </p:sp>
    </p:spTree>
    <p:extLst>
      <p:ext uri="{BB962C8B-B14F-4D97-AF65-F5344CB8AC3E}">
        <p14:creationId xmlns:p14="http://schemas.microsoft.com/office/powerpoint/2010/main" val="14071387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Using software measurement, a system could ideally be assessed using a range of metrics and, from these measurements, a value for the quality of the system could be inferred.</a:t>
            </a:r>
          </a:p>
          <a:p>
            <a:pPr algn="just">
              <a:buFont typeface="Arial" panose="020B0604020202020204" pitchFamily="34" charset="0"/>
              <a:buChar char="•"/>
            </a:pPr>
            <a:r>
              <a:rPr lang="en-NZ" sz="2400" dirty="0">
                <a:solidFill>
                  <a:schemeClr val="tx1"/>
                </a:solidFill>
                <a:latin typeface="+mn-lt"/>
              </a:rPr>
              <a:t>A </a:t>
            </a:r>
            <a:r>
              <a:rPr lang="en-NZ" sz="2400" dirty="0">
                <a:solidFill>
                  <a:srgbClr val="92D050"/>
                </a:solidFill>
                <a:latin typeface="+mn-lt"/>
              </a:rPr>
              <a:t>software metric </a:t>
            </a:r>
            <a:r>
              <a:rPr lang="en-NZ" sz="2400" dirty="0">
                <a:solidFill>
                  <a:schemeClr val="tx1"/>
                </a:solidFill>
                <a:latin typeface="+mn-lt"/>
              </a:rPr>
              <a:t>is a characteristic of a software system, system documentation, or development process that can be </a:t>
            </a:r>
            <a:r>
              <a:rPr lang="en-NZ" sz="2400" dirty="0">
                <a:solidFill>
                  <a:srgbClr val="FF0000"/>
                </a:solidFill>
                <a:latin typeface="+mn-lt"/>
              </a:rPr>
              <a:t>objectively measured</a:t>
            </a:r>
            <a:r>
              <a:rPr lang="en-NZ" sz="2400" dirty="0">
                <a:solidFill>
                  <a:schemeClr val="tx1"/>
                </a:solidFill>
                <a:latin typeface="+mn-lt"/>
              </a:rPr>
              <a:t>.</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BA9B966A-61DA-0148-9809-13669ABC74FE}" type="slidenum">
              <a:rPr lang="en-US"/>
              <a:t>22</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9313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Examples of metrics:</a:t>
            </a:r>
          </a:p>
          <a:p>
            <a:pPr lvl="1" algn="just">
              <a:buFont typeface="Arial" panose="020B0604020202020204" pitchFamily="34" charset="0"/>
              <a:buChar char="•"/>
            </a:pPr>
            <a:r>
              <a:rPr lang="en-NZ" sz="2400" dirty="0">
                <a:solidFill>
                  <a:schemeClr val="tx1"/>
                </a:solidFill>
                <a:latin typeface="+mn-lt"/>
              </a:rPr>
              <a:t>The size of a product in lines of code</a:t>
            </a:r>
          </a:p>
          <a:p>
            <a:pPr lvl="1" algn="just">
              <a:buFont typeface="Arial" panose="020B0604020202020204" pitchFamily="34" charset="0"/>
              <a:buChar char="•"/>
            </a:pPr>
            <a:r>
              <a:rPr lang="en-NZ" sz="2400" dirty="0">
                <a:solidFill>
                  <a:schemeClr val="tx1"/>
                </a:solidFill>
                <a:latin typeface="+mn-lt"/>
              </a:rPr>
              <a:t>The number of reported faults in a delivered software product</a:t>
            </a:r>
          </a:p>
          <a:p>
            <a:pPr lvl="1" algn="just">
              <a:buFont typeface="Arial" panose="020B0604020202020204" pitchFamily="34" charset="0"/>
              <a:buChar char="•"/>
            </a:pPr>
            <a:r>
              <a:rPr lang="en-NZ" sz="2400" dirty="0">
                <a:solidFill>
                  <a:schemeClr val="tx1"/>
                </a:solidFill>
                <a:latin typeface="+mn-lt"/>
              </a:rPr>
              <a:t>The number of person-days required to develop a system component</a:t>
            </a:r>
          </a:p>
          <a:p>
            <a:pPr algn="just">
              <a:buFont typeface="Arial" panose="020B0604020202020204" pitchFamily="34" charset="0"/>
              <a:buChar char="•"/>
            </a:pPr>
            <a:r>
              <a:rPr lang="en-NZ" sz="2400" dirty="0">
                <a:solidFill>
                  <a:schemeClr val="tx1"/>
                </a:solidFill>
                <a:latin typeface="+mn-lt"/>
              </a:rPr>
              <a:t>Software metrics may be either </a:t>
            </a:r>
            <a:r>
              <a:rPr lang="en-NZ" sz="2400" dirty="0">
                <a:solidFill>
                  <a:srgbClr val="92D050"/>
                </a:solidFill>
                <a:latin typeface="+mn-lt"/>
              </a:rPr>
              <a:t>control metrics </a:t>
            </a:r>
            <a:r>
              <a:rPr lang="en-NZ" sz="2400" dirty="0">
                <a:solidFill>
                  <a:schemeClr val="tx1"/>
                </a:solidFill>
                <a:latin typeface="+mn-lt"/>
              </a:rPr>
              <a:t>or </a:t>
            </a:r>
            <a:r>
              <a:rPr lang="en-NZ" sz="2400" dirty="0">
                <a:solidFill>
                  <a:srgbClr val="92D050"/>
                </a:solidFill>
                <a:latin typeface="+mn-lt"/>
              </a:rPr>
              <a:t>predictor metrics.</a:t>
            </a:r>
            <a:endParaRPr lang="en-NZ" sz="2400" dirty="0">
              <a:solidFill>
                <a:schemeClr val="tx1"/>
              </a:solidFill>
              <a:latin typeface="+mn-lt"/>
            </a:endParaRPr>
          </a:p>
          <a:p>
            <a:pPr algn="just">
              <a:buFont typeface="Arial" panose="020B0604020202020204" pitchFamily="34" charset="0"/>
              <a:buChar char="•"/>
            </a:pP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DC35185-807F-A949-B811-B5FE4BAA8829}" type="slidenum">
              <a:rPr lang="en-US"/>
              <a:t>23</a:t>
            </a:fld>
            <a:endParaRPr lang="en-US" dirty="0"/>
          </a:p>
        </p:txBody>
      </p:sp>
    </p:spTree>
    <p:extLst>
      <p:ext uri="{BB962C8B-B14F-4D97-AF65-F5344CB8AC3E}">
        <p14:creationId xmlns:p14="http://schemas.microsoft.com/office/powerpoint/2010/main" val="17618527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endParaRPr lang="en-GB" dirty="0">
              <a:solidFill>
                <a:schemeClr val="accent4"/>
              </a:solidFill>
            </a:endParaRPr>
          </a:p>
        </p:txBody>
      </p:sp>
      <p:graphicFrame>
        <p:nvGraphicFramePr>
          <p:cNvPr id="3" name="Diagram 2"/>
          <p:cNvGraphicFramePr/>
          <p:nvPr>
            <p:extLst>
              <p:ext uri="{D42A27DB-BD31-4B8C-83A1-F6EECF244321}">
                <p14:modId xmlns:p14="http://schemas.microsoft.com/office/powerpoint/2010/main" val="3017074873"/>
              </p:ext>
            </p:extLst>
          </p:nvPr>
        </p:nvGraphicFramePr>
        <p:xfrm>
          <a:off x="774982" y="1269015"/>
          <a:ext cx="10575850" cy="5588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5213EBD9-BF31-B84D-A660-8ED73298C84E}" type="slidenum">
              <a:rPr lang="en-US"/>
              <a:t>24</a:t>
            </a:fld>
            <a:endParaRPr lang="en-US" dirty="0"/>
          </a:p>
        </p:txBody>
      </p:sp>
    </p:spTree>
    <p:extLst>
      <p:ext uri="{BB962C8B-B14F-4D97-AF65-F5344CB8AC3E}">
        <p14:creationId xmlns:p14="http://schemas.microsoft.com/office/powerpoint/2010/main" val="9456069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Control Metrics</a:t>
            </a: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Control metrics or </a:t>
            </a:r>
            <a:r>
              <a:rPr lang="en-NZ" sz="2400" dirty="0">
                <a:solidFill>
                  <a:srgbClr val="92D050"/>
                </a:solidFill>
                <a:latin typeface="+mn-lt"/>
              </a:rPr>
              <a:t>process metrics </a:t>
            </a:r>
            <a:r>
              <a:rPr lang="en-NZ" sz="2400" dirty="0">
                <a:solidFill>
                  <a:schemeClr val="tx1"/>
                </a:solidFill>
                <a:latin typeface="+mn-lt"/>
              </a:rPr>
              <a:t>support process management and are usually associated with software processes. </a:t>
            </a:r>
          </a:p>
          <a:p>
            <a:pPr lvl="1" algn="just">
              <a:buFont typeface="Arial" panose="020B0604020202020204" pitchFamily="34" charset="0"/>
              <a:buChar char="•"/>
            </a:pPr>
            <a:r>
              <a:rPr lang="en-NZ" sz="2400" dirty="0">
                <a:solidFill>
                  <a:schemeClr val="tx1"/>
                </a:solidFill>
                <a:latin typeface="+mn-lt"/>
              </a:rPr>
              <a:t>Examples of control or process metrics are the average effort and the time required to repair reported defects.</a:t>
            </a:r>
          </a:p>
          <a:p>
            <a:pPr algn="just">
              <a:buFont typeface="Arial" panose="020B0604020202020204" pitchFamily="34" charset="0"/>
              <a:buChar char="•"/>
            </a:pPr>
            <a:r>
              <a:rPr lang="en-NZ" sz="2400" dirty="0">
                <a:solidFill>
                  <a:schemeClr val="tx1"/>
                </a:solidFill>
                <a:latin typeface="+mn-lt"/>
              </a:rPr>
              <a:t>Managers use process measurements to decide if process changes should be made.</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AC164609-3985-DA4C-9B46-2D37DD8EF833}" type="slidenum">
              <a:rPr lang="en-US"/>
              <a:t>25</a:t>
            </a:fld>
            <a:endParaRPr lang="en-US" dirty="0"/>
          </a:p>
        </p:txBody>
      </p:sp>
    </p:spTree>
    <p:extLst>
      <p:ext uri="{BB962C8B-B14F-4D97-AF65-F5344CB8AC3E}">
        <p14:creationId xmlns:p14="http://schemas.microsoft.com/office/powerpoint/2010/main" val="227258105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Predictor Metrics</a:t>
            </a:r>
          </a:p>
        </p:txBody>
      </p:sp>
      <p:sp>
        <p:nvSpPr>
          <p:cNvPr id="17411" name="Rectangle 3"/>
          <p:cNvSpPr>
            <a:spLocks noGrp="1" noChangeArrowheads="1"/>
          </p:cNvSpPr>
          <p:nvPr>
            <p:ph idx="1"/>
          </p:nvPr>
        </p:nvSpPr>
        <p:spPr/>
        <p:txBody>
          <a:bodyPr>
            <a:noAutofit/>
          </a:bodyPr>
          <a:lstStyle/>
          <a:p>
            <a:pPr algn="just">
              <a:buFont typeface="Arial" panose="020B0604020202020204" pitchFamily="34" charset="0"/>
              <a:buChar char="•"/>
            </a:pPr>
            <a:r>
              <a:rPr lang="en-NZ" sz="2400" dirty="0">
                <a:solidFill>
                  <a:schemeClr val="tx1"/>
                </a:solidFill>
                <a:latin typeface="+mn-lt"/>
              </a:rPr>
              <a:t>Predictor metrics help you predict characteristics of the software and are associated with the software itself and are sometimes known as </a:t>
            </a:r>
            <a:r>
              <a:rPr lang="en-NZ" sz="2400" dirty="0">
                <a:solidFill>
                  <a:srgbClr val="92D050"/>
                </a:solidFill>
                <a:latin typeface="+mn-lt"/>
              </a:rPr>
              <a:t>product metrics</a:t>
            </a:r>
            <a:r>
              <a:rPr lang="en-NZ" sz="2400" dirty="0">
                <a:solidFill>
                  <a:schemeClr val="tx1"/>
                </a:solidFill>
                <a:latin typeface="+mn-lt"/>
              </a:rPr>
              <a:t>. </a:t>
            </a:r>
          </a:p>
          <a:p>
            <a:pPr lvl="1" algn="just">
              <a:buFont typeface="Arial" panose="020B0604020202020204" pitchFamily="34" charset="0"/>
              <a:buChar char="•"/>
            </a:pPr>
            <a:r>
              <a:rPr lang="en-NZ" sz="2400" dirty="0">
                <a:solidFill>
                  <a:schemeClr val="tx1"/>
                </a:solidFill>
                <a:latin typeface="+mn-lt"/>
              </a:rPr>
              <a:t>Examples of predictor metrics are:</a:t>
            </a:r>
          </a:p>
          <a:p>
            <a:pPr lvl="2" algn="just">
              <a:buFont typeface="Arial" panose="020B0604020202020204" pitchFamily="34" charset="0"/>
              <a:buChar char="•"/>
            </a:pPr>
            <a:r>
              <a:rPr lang="en-NZ" sz="2400" dirty="0">
                <a:solidFill>
                  <a:schemeClr val="tx1"/>
                </a:solidFill>
                <a:latin typeface="+mn-lt"/>
              </a:rPr>
              <a:t>The </a:t>
            </a:r>
            <a:r>
              <a:rPr lang="en-NZ" sz="2400" dirty="0">
                <a:solidFill>
                  <a:srgbClr val="FFC000"/>
                </a:solidFill>
                <a:latin typeface="+mn-lt"/>
              </a:rPr>
              <a:t>Cyclomatic Complexity </a:t>
            </a:r>
            <a:r>
              <a:rPr lang="en-NZ" sz="2400" dirty="0">
                <a:solidFill>
                  <a:schemeClr val="tx1"/>
                </a:solidFill>
                <a:latin typeface="+mn-lt"/>
              </a:rPr>
              <a:t>of a module</a:t>
            </a:r>
          </a:p>
          <a:p>
            <a:pPr lvl="2" algn="just">
              <a:buFont typeface="Arial" panose="020B0604020202020204" pitchFamily="34" charset="0"/>
              <a:buChar char="•"/>
            </a:pPr>
            <a:r>
              <a:rPr lang="en-NZ" sz="2400" dirty="0">
                <a:solidFill>
                  <a:schemeClr val="tx1"/>
                </a:solidFill>
                <a:latin typeface="+mn-lt"/>
              </a:rPr>
              <a:t>The average length of identifiers in a program</a:t>
            </a:r>
          </a:p>
          <a:p>
            <a:pPr lvl="2" algn="just">
              <a:buFont typeface="Arial" panose="020B0604020202020204" pitchFamily="34" charset="0"/>
              <a:buChar char="•"/>
            </a:pPr>
            <a:r>
              <a:rPr lang="en-NZ" sz="2400" dirty="0">
                <a:solidFill>
                  <a:schemeClr val="tx1"/>
                </a:solidFill>
                <a:latin typeface="+mn-lt"/>
              </a:rPr>
              <a:t>The number of attributes and operations associated with object classes in a design.</a:t>
            </a:r>
          </a:p>
          <a:p>
            <a:pPr algn="just">
              <a:buFont typeface="Arial" panose="020B0604020202020204" pitchFamily="34" charset="0"/>
              <a:buChar char="•"/>
            </a:pPr>
            <a:r>
              <a:rPr lang="en-NZ" sz="2400" dirty="0">
                <a:solidFill>
                  <a:schemeClr val="tx1"/>
                </a:solidFill>
                <a:latin typeface="+mn-lt"/>
              </a:rPr>
              <a:t>Managers use predictor metrics to help estimate the effort required to make software changes.</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43C2DC4C-E394-2247-BB25-39DFDFDBF907}" type="slidenum">
              <a:rPr lang="en-US"/>
              <a:t>26</a:t>
            </a:fld>
            <a:endParaRPr lang="en-US" dirty="0"/>
          </a:p>
        </p:txBody>
      </p:sp>
    </p:spTree>
    <p:extLst>
      <p:ext uri="{BB962C8B-B14F-4D97-AF65-F5344CB8AC3E}">
        <p14:creationId xmlns:p14="http://schemas.microsoft.com/office/powerpoint/2010/main" val="29516321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Product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Product metrics are predictor metrics that are used to measure internal attributes of a software system. </a:t>
            </a:r>
          </a:p>
          <a:p>
            <a:pPr algn="just">
              <a:buFont typeface="Arial" panose="020B0604020202020204" pitchFamily="34" charset="0"/>
              <a:buChar char="•"/>
            </a:pPr>
            <a:r>
              <a:rPr lang="en-NZ" sz="2400" dirty="0">
                <a:solidFill>
                  <a:schemeClr val="tx1"/>
                </a:solidFill>
                <a:latin typeface="+mn-lt"/>
              </a:rPr>
              <a:t>Product metrics fall into two classes:</a:t>
            </a:r>
          </a:p>
          <a:p>
            <a:pPr marL="857250" lvl="1" indent="-457200" algn="just">
              <a:buFont typeface="+mj-lt"/>
              <a:buAutoNum type="arabicPeriod"/>
            </a:pPr>
            <a:r>
              <a:rPr lang="en-NZ" sz="2400" dirty="0">
                <a:solidFill>
                  <a:srgbClr val="92D050"/>
                </a:solidFill>
                <a:latin typeface="+mn-lt"/>
              </a:rPr>
              <a:t>Dynamic metrics</a:t>
            </a:r>
          </a:p>
          <a:p>
            <a:pPr marL="857250" lvl="1" indent="-457200" algn="just">
              <a:buFont typeface="+mj-lt"/>
              <a:buAutoNum type="arabicPeriod"/>
            </a:pPr>
            <a:r>
              <a:rPr lang="en-NZ" sz="2400" dirty="0">
                <a:solidFill>
                  <a:srgbClr val="92D050"/>
                </a:solidFill>
                <a:latin typeface="+mn-lt"/>
              </a:rPr>
              <a:t>Static metrics</a:t>
            </a: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FD4F0B2E-59DE-6341-A2A9-F3FFA77343C8}" type="slidenum">
              <a:rPr lang="en-US"/>
              <a:t>27</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0396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Product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Dynamic metrics</a:t>
            </a:r>
            <a:r>
              <a:rPr lang="en-NZ" sz="2400" dirty="0">
                <a:solidFill>
                  <a:schemeClr val="tx1"/>
                </a:solidFill>
                <a:latin typeface="+mn-lt"/>
              </a:rPr>
              <a:t>:</a:t>
            </a:r>
          </a:p>
          <a:p>
            <a:pPr lvl="1" algn="just">
              <a:buFont typeface="Arial" panose="020B0604020202020204" pitchFamily="34" charset="0"/>
              <a:buChar char="•"/>
            </a:pPr>
            <a:r>
              <a:rPr lang="en-NZ" sz="2400" dirty="0">
                <a:solidFill>
                  <a:schemeClr val="tx1"/>
                </a:solidFill>
                <a:latin typeface="+mn-lt"/>
              </a:rPr>
              <a:t>They are collected by measurements made of a program in execution. </a:t>
            </a:r>
          </a:p>
          <a:p>
            <a:pPr lvl="1" algn="just">
              <a:buFont typeface="Arial" panose="020B0604020202020204" pitchFamily="34" charset="0"/>
              <a:buChar char="•"/>
            </a:pPr>
            <a:r>
              <a:rPr lang="en-NZ" sz="2400" dirty="0">
                <a:solidFill>
                  <a:schemeClr val="tx1"/>
                </a:solidFill>
                <a:latin typeface="+mn-lt"/>
              </a:rPr>
              <a:t>These metrics can be collected during system testing or after the system has gone into use. </a:t>
            </a:r>
          </a:p>
          <a:p>
            <a:pPr lvl="1" algn="just">
              <a:buFont typeface="Arial" panose="020B0604020202020204" pitchFamily="34" charset="0"/>
              <a:buChar char="•"/>
            </a:pPr>
            <a:r>
              <a:rPr lang="en-NZ" sz="2400" dirty="0">
                <a:solidFill>
                  <a:schemeClr val="tx1"/>
                </a:solidFill>
                <a:latin typeface="+mn-lt"/>
              </a:rPr>
              <a:t>Dynamic metrics help to assess the efficiency and reliability of a program.</a:t>
            </a:r>
          </a:p>
          <a:p>
            <a:pPr lvl="1" algn="just">
              <a:buFont typeface="Arial" panose="020B0604020202020204" pitchFamily="34" charset="0"/>
              <a:buChar char="•"/>
            </a:pPr>
            <a:r>
              <a:rPr lang="en-NZ" sz="2400" dirty="0">
                <a:solidFill>
                  <a:schemeClr val="tx1"/>
                </a:solidFill>
                <a:latin typeface="+mn-lt"/>
              </a:rPr>
              <a:t>An example might be the number of bug reports or the time taken to complete a computation.</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D1A55488-F0F1-A547-87D3-F0F157CC7A79}" type="slidenum">
              <a:rPr lang="en-US"/>
              <a:t>28</a:t>
            </a:fld>
            <a:endParaRPr lang="en-US" dirty="0"/>
          </a:p>
        </p:txBody>
      </p:sp>
    </p:spTree>
    <p:extLst>
      <p:ext uri="{BB962C8B-B14F-4D97-AF65-F5344CB8AC3E}">
        <p14:creationId xmlns:p14="http://schemas.microsoft.com/office/powerpoint/2010/main" val="33465371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Product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Static metrics:</a:t>
            </a:r>
          </a:p>
          <a:p>
            <a:pPr lvl="1" algn="just">
              <a:buFont typeface="Arial" panose="020B0604020202020204" pitchFamily="34" charset="0"/>
              <a:buChar char="•"/>
            </a:pPr>
            <a:r>
              <a:rPr lang="en-NZ" sz="2400" dirty="0">
                <a:solidFill>
                  <a:schemeClr val="tx1"/>
                </a:solidFill>
                <a:latin typeface="+mn-lt"/>
              </a:rPr>
              <a:t>They are collected by measurements made of representations of the system, such as the design, program, or documentation. </a:t>
            </a:r>
          </a:p>
          <a:p>
            <a:pPr lvl="1" algn="just">
              <a:buFont typeface="Arial" panose="020B0604020202020204" pitchFamily="34" charset="0"/>
              <a:buChar char="•"/>
            </a:pPr>
            <a:r>
              <a:rPr lang="en-NZ" sz="2400" dirty="0">
                <a:solidFill>
                  <a:schemeClr val="tx1"/>
                </a:solidFill>
                <a:latin typeface="+mn-lt"/>
              </a:rPr>
              <a:t>Static metrics help assess the complexity, understandability, and maintainability of a software system or system components.</a:t>
            </a:r>
          </a:p>
          <a:p>
            <a:pPr lvl="1" algn="just">
              <a:buFont typeface="Arial" panose="020B0604020202020204" pitchFamily="34" charset="0"/>
              <a:buChar char="•"/>
            </a:pPr>
            <a:r>
              <a:rPr lang="en-NZ" sz="2400" dirty="0">
                <a:solidFill>
                  <a:schemeClr val="tx1"/>
                </a:solidFill>
                <a:latin typeface="+mn-lt"/>
              </a:rPr>
              <a:t>Examples of static metrics are the code size and the average length of identifiers used.</a:t>
            </a:r>
          </a:p>
          <a:p>
            <a:pPr algn="just">
              <a:buFont typeface="Arial" panose="020B0604020202020204" pitchFamily="34" charset="0"/>
              <a:buChar char="•"/>
            </a:pP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CA185F9-C5A3-4F4B-AE9B-772AC6FA5ABF}" type="slidenum">
              <a:rPr lang="en-US"/>
              <a:t>29</a:t>
            </a:fld>
            <a:endParaRPr lang="en-US" dirty="0"/>
          </a:p>
        </p:txBody>
      </p:sp>
    </p:spTree>
    <p:extLst>
      <p:ext uri="{BB962C8B-B14F-4D97-AF65-F5344CB8AC3E}">
        <p14:creationId xmlns:p14="http://schemas.microsoft.com/office/powerpoint/2010/main" val="108662913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a:t>
            </a:r>
            <a:endParaRPr lang="en-GB" dirty="0">
              <a:solidFill>
                <a:schemeClr val="tx1"/>
              </a:solidFill>
            </a:endParaRPr>
          </a:p>
        </p:txBody>
      </p:sp>
      <p:sp>
        <p:nvSpPr>
          <p:cNvPr id="17411" name="Rectangle 3"/>
          <p:cNvSpPr>
            <a:spLocks noGrp="1" noChangeArrowheads="1"/>
          </p:cNvSpPr>
          <p:nvPr>
            <p:ph idx="1"/>
          </p:nvPr>
        </p:nvSpPr>
        <p:spPr>
          <a:xfrm>
            <a:off x="1103313" y="2052919"/>
            <a:ext cx="9686608" cy="2233332"/>
          </a:xfrm>
        </p:spPr>
        <p:txBody>
          <a:bodyPr>
            <a:normAutofit/>
          </a:bodyPr>
          <a:lstStyle/>
          <a:p>
            <a:pPr algn="just">
              <a:buFont typeface="Arial" panose="020B0604020202020204" pitchFamily="34" charset="0"/>
              <a:buChar char="•"/>
            </a:pPr>
            <a:r>
              <a:rPr lang="en-NZ" sz="2400" dirty="0">
                <a:solidFill>
                  <a:schemeClr val="tx1"/>
                </a:solidFill>
                <a:latin typeface="+mn-lt"/>
              </a:rPr>
              <a:t>However, goals are difficult to be verified as they are subjective.</a:t>
            </a:r>
          </a:p>
          <a:p>
            <a:pPr algn="just">
              <a:buFont typeface="Arial" panose="020B0604020202020204" pitchFamily="34" charset="0"/>
              <a:buChar char="•"/>
            </a:pPr>
            <a:r>
              <a:rPr lang="en-NZ" sz="2400" dirty="0">
                <a:solidFill>
                  <a:schemeClr val="tx1"/>
                </a:solidFill>
                <a:latin typeface="+mn-lt"/>
              </a:rPr>
              <a:t>For example, the following system goal is typical of how a manager might express usability requirements:</a:t>
            </a:r>
          </a:p>
          <a:p>
            <a:pPr algn="just">
              <a:buFont typeface="Arial" panose="020B0604020202020204" pitchFamily="34" charset="0"/>
              <a:buChar char="•"/>
            </a:pPr>
            <a:endParaRPr lang="en-GB" sz="2400" dirty="0">
              <a:solidFill>
                <a:schemeClr val="tx1"/>
              </a:solidFill>
              <a:latin typeface="+mn-lt"/>
            </a:endParaRPr>
          </a:p>
        </p:txBody>
      </p:sp>
      <p:sp>
        <p:nvSpPr>
          <p:cNvPr id="6" name="Slide Number Placeholder 5"/>
          <p:cNvSpPr>
            <a:spLocks noGrp="1"/>
          </p:cNvSpPr>
          <p:nvPr>
            <p:ph type="sldNum" sz="quarter" idx="12"/>
          </p:nvPr>
        </p:nvSpPr>
        <p:spPr>
          <a:xfrm>
            <a:off x="11350832" y="0"/>
            <a:ext cx="838199" cy="1063416"/>
          </a:xfrm>
          <a:solidFill>
            <a:srgbClr val="DA272F"/>
          </a:solidFill>
        </p:spPr>
        <p:txBody>
          <a:bodyPr/>
          <a:lstStyle/>
          <a:p>
            <a:pPr>
              <a:defRPr/>
            </a:pPr>
            <a:fld id="{AFD720AD-0A16-4141-82CA-5619F80A2BC8}" type="slidenum">
              <a:rPr lang="en-US" smtClean="0"/>
              <a:pPr>
                <a:defRPr/>
              </a:pPr>
              <a:t>3</a:t>
            </a:fld>
            <a:endParaRPr lang="en-US" dirty="0"/>
          </a:p>
        </p:txBody>
      </p:sp>
      <p:sp>
        <p:nvSpPr>
          <p:cNvPr id="4" name="Rectangle 3"/>
          <p:cNvSpPr/>
          <p:nvPr/>
        </p:nvSpPr>
        <p:spPr>
          <a:xfrm>
            <a:off x="2619375" y="4074212"/>
            <a:ext cx="6096000" cy="1200329"/>
          </a:xfrm>
          <a:prstGeom prst="rect">
            <a:avLst/>
          </a:prstGeom>
          <a:solidFill>
            <a:schemeClr val="accent4"/>
          </a:solidFill>
        </p:spPr>
        <p:txBody>
          <a:bodyPr>
            <a:spAutoFit/>
          </a:bodyPr>
          <a:lstStyle/>
          <a:p>
            <a:pPr indent="-57150" algn="just"/>
            <a:r>
              <a:rPr lang="en-NZ" sz="2400" i="1" dirty="0">
                <a:solidFill>
                  <a:schemeClr val="bg1"/>
                </a:solidFill>
              </a:rPr>
              <a:t>The system should be easy to use by medical staff and should be organized in such a way that user errors are minimized.</a:t>
            </a:r>
          </a:p>
        </p:txBody>
      </p:sp>
    </p:spTree>
    <p:extLst>
      <p:ext uri="{BB962C8B-B14F-4D97-AF65-F5344CB8AC3E}">
        <p14:creationId xmlns:p14="http://schemas.microsoft.com/office/powerpoint/2010/main" val="301636524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Autofit/>
          </a:bodyPr>
          <a:lstStyle/>
          <a:p>
            <a:pPr marL="0" indent="0" algn="just">
              <a:buNone/>
            </a:pPr>
            <a:r>
              <a:rPr lang="en-NZ" dirty="0">
                <a:solidFill>
                  <a:srgbClr val="92D050"/>
                </a:solidFill>
                <a:latin typeface="+mn-lt"/>
              </a:rPr>
              <a:t>Fan-in:</a:t>
            </a:r>
            <a:r>
              <a:rPr lang="en-NZ" dirty="0">
                <a:solidFill>
                  <a:schemeClr val="tx1"/>
                </a:solidFill>
                <a:latin typeface="+mn-lt"/>
              </a:rPr>
              <a:t> </a:t>
            </a:r>
          </a:p>
          <a:p>
            <a:pPr lvl="1" algn="just"/>
            <a:r>
              <a:rPr lang="en-NZ" dirty="0">
                <a:solidFill>
                  <a:srgbClr val="92D050"/>
                </a:solidFill>
                <a:latin typeface="+mn-lt"/>
              </a:rPr>
              <a:t>Fan-in</a:t>
            </a:r>
            <a:r>
              <a:rPr lang="en-NZ" dirty="0">
                <a:solidFill>
                  <a:schemeClr val="tx1"/>
                </a:solidFill>
                <a:latin typeface="+mn-lt"/>
              </a:rPr>
              <a:t> is a measure of the number of functions or methods that call another function or method (say X). </a:t>
            </a:r>
          </a:p>
          <a:p>
            <a:pPr lvl="1" algn="just"/>
            <a:r>
              <a:rPr lang="en-NZ" dirty="0">
                <a:latin typeface="+mn-lt"/>
              </a:rPr>
              <a:t>To put it simple, Fan-in of function X is the number of other functions that call X .</a:t>
            </a:r>
            <a:endParaRPr lang="en-NZ" dirty="0">
              <a:solidFill>
                <a:schemeClr val="tx1"/>
              </a:solidFill>
              <a:latin typeface="+mn-lt"/>
            </a:endParaRPr>
          </a:p>
          <a:p>
            <a:pPr lvl="1" algn="just"/>
            <a:r>
              <a:rPr lang="en-NZ" dirty="0">
                <a:solidFill>
                  <a:schemeClr val="tx1"/>
                </a:solidFill>
                <a:latin typeface="+mn-lt"/>
              </a:rPr>
              <a:t>A high value for fan-in means that X is tightly coupled to the rest of the design and changes to X will have extensive knock-on effects.</a:t>
            </a:r>
            <a:endParaRPr lang="en-GB" dirty="0">
              <a:solidFill>
                <a:schemeClr val="tx1"/>
              </a:solidFill>
              <a:latin typeface="+mn-lt"/>
            </a:endParaRPr>
          </a:p>
        </p:txBody>
      </p:sp>
      <p:sp>
        <p:nvSpPr>
          <p:cNvPr id="5" name="Oval 4"/>
          <p:cNvSpPr/>
          <p:nvPr/>
        </p:nvSpPr>
        <p:spPr>
          <a:xfrm>
            <a:off x="5965160" y="5868904"/>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X</a:t>
            </a:r>
          </a:p>
        </p:txBody>
      </p:sp>
      <p:sp>
        <p:nvSpPr>
          <p:cNvPr id="7" name="Oval 6"/>
          <p:cNvSpPr/>
          <p:nvPr/>
        </p:nvSpPr>
        <p:spPr>
          <a:xfrm>
            <a:off x="4767225" y="4947416"/>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a:t>
            </a:r>
          </a:p>
        </p:txBody>
      </p:sp>
      <p:sp>
        <p:nvSpPr>
          <p:cNvPr id="8" name="Oval 7"/>
          <p:cNvSpPr/>
          <p:nvPr/>
        </p:nvSpPr>
        <p:spPr>
          <a:xfrm>
            <a:off x="5965160" y="4947416"/>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9" name="Oval 8"/>
          <p:cNvSpPr/>
          <p:nvPr/>
        </p:nvSpPr>
        <p:spPr>
          <a:xfrm>
            <a:off x="7163095" y="4962267"/>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C</a:t>
            </a:r>
          </a:p>
        </p:txBody>
      </p:sp>
      <p:cxnSp>
        <p:nvCxnSpPr>
          <p:cNvPr id="10" name="Straight Arrow Connector 9"/>
          <p:cNvCxnSpPr>
            <a:stCxn id="7" idx="4"/>
            <a:endCxn id="5" idx="2"/>
          </p:cNvCxnSpPr>
          <p:nvPr/>
        </p:nvCxnSpPr>
        <p:spPr>
          <a:xfrm>
            <a:off x="5075569" y="5542839"/>
            <a:ext cx="889591" cy="62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5" idx="0"/>
          </p:cNvCxnSpPr>
          <p:nvPr/>
        </p:nvCxnSpPr>
        <p:spPr>
          <a:xfrm>
            <a:off x="6273504" y="5542839"/>
            <a:ext cx="0" cy="326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3"/>
            <a:endCxn id="5" idx="6"/>
          </p:cNvCxnSpPr>
          <p:nvPr/>
        </p:nvCxnSpPr>
        <p:spPr>
          <a:xfrm flipH="1">
            <a:off x="6581848" y="5470492"/>
            <a:ext cx="671559" cy="69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3ABF7BA4-708C-134B-B75C-8D4ED971276B}" type="slidenum">
              <a:rPr lang="en-US"/>
              <a:t>30</a:t>
            </a:fld>
            <a:endParaRPr lang="en-US" dirty="0"/>
          </a:p>
        </p:txBody>
      </p:sp>
    </p:spTree>
    <p:extLst>
      <p:ext uri="{BB962C8B-B14F-4D97-AF65-F5344CB8AC3E}">
        <p14:creationId xmlns:p14="http://schemas.microsoft.com/office/powerpoint/2010/main" val="341346436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Autofit/>
          </a:bodyPr>
          <a:lstStyle/>
          <a:p>
            <a:pPr marL="0" indent="0" algn="just">
              <a:buNone/>
            </a:pPr>
            <a:r>
              <a:rPr lang="en-NZ" dirty="0">
                <a:solidFill>
                  <a:srgbClr val="92D050"/>
                </a:solidFill>
                <a:latin typeface="+mn-lt"/>
              </a:rPr>
              <a:t>Fan-out:</a:t>
            </a:r>
            <a:r>
              <a:rPr lang="en-NZ" dirty="0">
                <a:solidFill>
                  <a:schemeClr val="tx1"/>
                </a:solidFill>
                <a:latin typeface="+mn-lt"/>
              </a:rPr>
              <a:t> </a:t>
            </a:r>
          </a:p>
          <a:p>
            <a:pPr lvl="1" algn="just"/>
            <a:r>
              <a:rPr lang="en-NZ" dirty="0">
                <a:solidFill>
                  <a:srgbClr val="92D050"/>
                </a:solidFill>
                <a:latin typeface="+mn-lt"/>
              </a:rPr>
              <a:t>Fan-out</a:t>
            </a:r>
            <a:r>
              <a:rPr lang="en-NZ" dirty="0">
                <a:solidFill>
                  <a:schemeClr val="tx1"/>
                </a:solidFill>
                <a:latin typeface="+mn-lt"/>
              </a:rPr>
              <a:t> is the number of functions that are called by function X.</a:t>
            </a:r>
          </a:p>
          <a:p>
            <a:pPr lvl="1" algn="just"/>
            <a:r>
              <a:rPr lang="en-NZ" dirty="0">
                <a:solidFill>
                  <a:schemeClr val="tx1"/>
                </a:solidFill>
                <a:latin typeface="+mn-lt"/>
              </a:rPr>
              <a:t>A high value for fan-out suggests that the overall complexity of X may be high because of the complexity of the control logic needed to coordinate the called components.</a:t>
            </a:r>
            <a:endParaRPr lang="en-GB" dirty="0">
              <a:solidFill>
                <a:schemeClr val="tx1"/>
              </a:solidFill>
              <a:latin typeface="+mn-lt"/>
            </a:endParaRPr>
          </a:p>
        </p:txBody>
      </p:sp>
      <p:sp>
        <p:nvSpPr>
          <p:cNvPr id="16" name="Oval 15"/>
          <p:cNvSpPr/>
          <p:nvPr/>
        </p:nvSpPr>
        <p:spPr>
          <a:xfrm>
            <a:off x="5348472" y="5358810"/>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X</a:t>
            </a:r>
          </a:p>
        </p:txBody>
      </p:sp>
      <p:sp>
        <p:nvSpPr>
          <p:cNvPr id="17" name="Oval 16"/>
          <p:cNvSpPr/>
          <p:nvPr/>
        </p:nvSpPr>
        <p:spPr>
          <a:xfrm>
            <a:off x="4150537" y="4437322"/>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A</a:t>
            </a:r>
          </a:p>
        </p:txBody>
      </p:sp>
      <p:sp>
        <p:nvSpPr>
          <p:cNvPr id="18" name="Oval 17"/>
          <p:cNvSpPr/>
          <p:nvPr/>
        </p:nvSpPr>
        <p:spPr>
          <a:xfrm>
            <a:off x="5348472" y="4437322"/>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9" name="Oval 18"/>
          <p:cNvSpPr/>
          <p:nvPr/>
        </p:nvSpPr>
        <p:spPr>
          <a:xfrm>
            <a:off x="6546407" y="4452173"/>
            <a:ext cx="616688" cy="59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t>C</a:t>
            </a:r>
          </a:p>
        </p:txBody>
      </p:sp>
      <p:cxnSp>
        <p:nvCxnSpPr>
          <p:cNvPr id="20" name="Straight Arrow Connector 19"/>
          <p:cNvCxnSpPr>
            <a:stCxn id="16" idx="2"/>
            <a:endCxn id="17" idx="4"/>
          </p:cNvCxnSpPr>
          <p:nvPr/>
        </p:nvCxnSpPr>
        <p:spPr>
          <a:xfrm flipH="1" flipV="1">
            <a:off x="4458881" y="5032745"/>
            <a:ext cx="889591" cy="62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0"/>
            <a:endCxn id="18" idx="4"/>
          </p:cNvCxnSpPr>
          <p:nvPr/>
        </p:nvCxnSpPr>
        <p:spPr>
          <a:xfrm flipV="1">
            <a:off x="5656816" y="5032745"/>
            <a:ext cx="0" cy="326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6"/>
            <a:endCxn id="19" idx="4"/>
          </p:cNvCxnSpPr>
          <p:nvPr/>
        </p:nvCxnSpPr>
        <p:spPr>
          <a:xfrm flipV="1">
            <a:off x="5965160" y="5047596"/>
            <a:ext cx="889591" cy="60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B942F265-1726-7342-916C-A37563EDBE0F}" type="slidenum">
              <a:rPr lang="en-US"/>
              <a:t>31</a:t>
            </a:fld>
            <a:endParaRPr lang="en-US" dirty="0"/>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2922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Cyclomatic complexity</a:t>
            </a:r>
          </a:p>
          <a:p>
            <a:pPr algn="just">
              <a:buFont typeface="Wingdings" panose="05000000000000000000" pitchFamily="2" charset="2"/>
              <a:buChar char="§"/>
            </a:pPr>
            <a:r>
              <a:rPr lang="en-NZ" sz="2400" dirty="0">
                <a:solidFill>
                  <a:schemeClr val="tx1"/>
                </a:solidFill>
                <a:latin typeface="+mn-lt"/>
              </a:rPr>
              <a:t>This is a measure of the control complexity of a program based on the program’s </a:t>
            </a:r>
            <a:r>
              <a:rPr lang="en-NZ" sz="2400" dirty="0">
                <a:solidFill>
                  <a:srgbClr val="92D050"/>
                </a:solidFill>
                <a:latin typeface="+mn-lt"/>
              </a:rPr>
              <a:t>control graph</a:t>
            </a:r>
            <a:r>
              <a:rPr lang="en-NZ" sz="2400" dirty="0">
                <a:solidFill>
                  <a:schemeClr val="tx1"/>
                </a:solidFill>
                <a:latin typeface="+mn-lt"/>
              </a:rPr>
              <a:t>.   </a:t>
            </a:r>
          </a:p>
          <a:p>
            <a:pPr algn="just">
              <a:buFont typeface="Wingdings" panose="05000000000000000000" pitchFamily="2" charset="2"/>
              <a:buChar char="§"/>
            </a:pPr>
            <a:r>
              <a:rPr lang="en-NZ" sz="2400" dirty="0">
                <a:solidFill>
                  <a:schemeClr val="tx1"/>
                </a:solidFill>
                <a:latin typeface="+mn-lt"/>
              </a:rPr>
              <a:t>It directly measures the number of linearly independent paths through a program's source code.</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62530B7A-7947-C44F-947D-ECC424135534}" type="slidenum">
              <a:rPr lang="en-US" smtClean="0"/>
              <a:t>32</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99554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solidFill>
                  <a:schemeClr val="tx1"/>
                </a:solidFill>
              </a:rPr>
              <a:t>Control Flow Graph</a:t>
            </a:r>
          </a:p>
        </p:txBody>
      </p:sp>
      <p:sp>
        <p:nvSpPr>
          <p:cNvPr id="22531" name="Rectangle 3"/>
          <p:cNvSpPr>
            <a:spLocks noGrp="1" noChangeArrowheads="1"/>
          </p:cNvSpPr>
          <p:nvPr>
            <p:ph idx="1"/>
          </p:nvPr>
        </p:nvSpPr>
        <p:spPr>
          <a:xfrm>
            <a:off x="2548846" y="1620177"/>
            <a:ext cx="9001003" cy="4525963"/>
          </a:xfrm>
        </p:spPr>
        <p:txBody>
          <a:bodyPr>
            <a:noAutofit/>
          </a:bodyPr>
          <a:lstStyle/>
          <a:p>
            <a:pPr algn="just"/>
            <a:r>
              <a:rPr lang="en-US" sz="2000" dirty="0">
                <a:solidFill>
                  <a:srgbClr val="92D050"/>
                </a:solidFill>
                <a:latin typeface="+mn-lt"/>
              </a:rPr>
              <a:t>Nodes:</a:t>
            </a:r>
            <a:r>
              <a:rPr lang="en-US" sz="2000" dirty="0">
                <a:solidFill>
                  <a:schemeClr val="tx1"/>
                </a:solidFill>
                <a:latin typeface="+mn-lt"/>
              </a:rPr>
              <a:t> Statement of the program</a:t>
            </a:r>
          </a:p>
          <a:p>
            <a:pPr lvl="1" algn="just"/>
            <a:r>
              <a:rPr lang="en-US" sz="2000" dirty="0">
                <a:solidFill>
                  <a:schemeClr val="tx1"/>
                </a:solidFill>
                <a:latin typeface="+mn-lt"/>
              </a:rPr>
              <a:t>Linear sequences of statements (block, segment) can be presented as a single node.</a:t>
            </a:r>
          </a:p>
          <a:p>
            <a:pPr lvl="2" algn="just"/>
            <a:r>
              <a:rPr lang="en-US" sz="2000" dirty="0">
                <a:solidFill>
                  <a:schemeClr val="tx1"/>
                </a:solidFill>
                <a:latin typeface="+mn-lt"/>
              </a:rPr>
              <a:t>If the first statement of the sequence is executed, all further statements of the sequence will also be executed.</a:t>
            </a:r>
          </a:p>
          <a:p>
            <a:pPr algn="just"/>
            <a:r>
              <a:rPr lang="en-US" sz="2000" dirty="0">
                <a:solidFill>
                  <a:srgbClr val="92D050"/>
                </a:solidFill>
                <a:latin typeface="+mn-lt"/>
              </a:rPr>
              <a:t>Edges:</a:t>
            </a:r>
            <a:r>
              <a:rPr lang="en-US" sz="2000" dirty="0">
                <a:solidFill>
                  <a:schemeClr val="tx1"/>
                </a:solidFill>
                <a:latin typeface="+mn-lt"/>
              </a:rPr>
              <a:t> Possible execution sequences of the statements, represented by the nodes.</a:t>
            </a:r>
          </a:p>
          <a:p>
            <a:pPr lvl="1" algn="just"/>
            <a:r>
              <a:rPr lang="en-US" sz="2000" dirty="0">
                <a:solidFill>
                  <a:schemeClr val="tx1"/>
                </a:solidFill>
                <a:latin typeface="+mn-lt"/>
              </a:rPr>
              <a:t>Nodes with several outgoing edges represent the statements that control the flow.</a:t>
            </a:r>
          </a:p>
          <a:p>
            <a:pPr lvl="1" algn="just"/>
            <a:r>
              <a:rPr lang="en-US" sz="2000" dirty="0">
                <a:solidFill>
                  <a:schemeClr val="tx1"/>
                </a:solidFill>
                <a:latin typeface="+mn-lt"/>
              </a:rPr>
              <a:t>IF-statements and loop statements: Two outgoing edges.</a:t>
            </a:r>
          </a:p>
          <a:p>
            <a:pPr lvl="1" algn="just"/>
            <a:r>
              <a:rPr lang="en-US" sz="2000" dirty="0">
                <a:solidFill>
                  <a:schemeClr val="tx1"/>
                </a:solidFill>
                <a:latin typeface="+mn-lt"/>
              </a:rPr>
              <a:t>CASE-statements: several outgoing edges.</a:t>
            </a:r>
          </a:p>
          <a:p>
            <a:pPr algn="just"/>
            <a:r>
              <a:rPr lang="en-US" sz="2000" dirty="0">
                <a:solidFill>
                  <a:schemeClr val="tx1"/>
                </a:solidFill>
                <a:latin typeface="+mn-lt"/>
              </a:rPr>
              <a:t>There is exactly one start node at the beginning of a program, or head of the method and exactly one end node at the end of the program or method.</a:t>
            </a:r>
          </a:p>
          <a:p>
            <a:pPr algn="just"/>
            <a:endParaRPr lang="en-US" sz="2000" dirty="0">
              <a:solidFill>
                <a:schemeClr val="tx1"/>
              </a:solidFill>
              <a:latin typeface="+mn-lt"/>
            </a:endParaRPr>
          </a:p>
          <a:p>
            <a:pPr marL="0" indent="0" algn="just">
              <a:buNone/>
            </a:pPr>
            <a:endParaRPr lang="en-US" sz="20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50929D0-8982-3846-BEE5-E5FB0AC63B44}" type="slidenum">
              <a:rPr lang="en-US" smtClean="0"/>
              <a:t>33</a:t>
            </a:fld>
            <a:endParaRPr lang="en-US" dirty="0"/>
          </a:p>
        </p:txBody>
      </p:sp>
      <p:pic>
        <p:nvPicPr>
          <p:cNvPr id="1026" name="Picture 2" descr="https://upload.wikimedia.org/wikipedia/commons/thumb/7/7f/Control_flow_graph_of_function_with_two_if_else_statements.svg/2000px-Control_flow_graph_of_function_with_two_if_else_statements.svg.png">
            <a:extLst>
              <a:ext uri="{FF2B5EF4-FFF2-40B4-BE49-F238E27FC236}">
                <a16:creationId xmlns:a16="http://schemas.microsoft.com/office/drawing/2014/main" id="{A14935D0-B352-4147-BEF5-0E59099F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32" y="1853248"/>
            <a:ext cx="3225553" cy="403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5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solidFill>
                  <a:schemeClr val="tx1"/>
                </a:solidFill>
              </a:rPr>
              <a:t>Control Flow Graph</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50929D0-8982-3846-BEE5-E5FB0AC63B44}" type="slidenum">
              <a:rPr lang="en-US" smtClean="0"/>
              <a:t>34</a:t>
            </a:fld>
            <a:endParaRPr lang="en-US" dirty="0"/>
          </a:p>
        </p:txBody>
      </p:sp>
      <p:pic>
        <p:nvPicPr>
          <p:cNvPr id="2050" name="Picture 2" descr="https://image.slidesharecdn.com/whiteboxtesting-161125062132/95/white-box-testing-in-software-testing-52-638.jpg?cb=1480055065">
            <a:extLst>
              <a:ext uri="{FF2B5EF4-FFF2-40B4-BE49-F238E27FC236}">
                <a16:creationId xmlns:a16="http://schemas.microsoft.com/office/drawing/2014/main" id="{EF99054F-4CF5-4B96-8641-550F2C5CF6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21" b="13273"/>
          <a:stretch/>
        </p:blipFill>
        <p:spPr bwMode="auto">
          <a:xfrm>
            <a:off x="2125370" y="1853248"/>
            <a:ext cx="7270310" cy="3515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29540C6-C535-46CB-9C0E-654DFB132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024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solidFill>
                  <a:schemeClr val="tx1"/>
                </a:solidFill>
              </a:rPr>
              <a:t>Control Flow Graph</a:t>
            </a:r>
            <a:br>
              <a:rPr lang="en-US" dirty="0">
                <a:solidFill>
                  <a:schemeClr val="tx1"/>
                </a:solidFill>
              </a:rPr>
            </a:br>
            <a:r>
              <a:rPr lang="en-US" dirty="0">
                <a:solidFill>
                  <a:schemeClr val="accent1"/>
                </a:solidFill>
              </a:rPr>
              <a:t>Example</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50929D0-8982-3846-BEE5-E5FB0AC63B44}" type="slidenum">
              <a:rPr lang="en-US" smtClean="0"/>
              <a:t>35</a:t>
            </a:fld>
            <a:endParaRPr lang="en-US" dirty="0"/>
          </a:p>
        </p:txBody>
      </p:sp>
      <p:pic>
        <p:nvPicPr>
          <p:cNvPr id="9" name="Picture 8">
            <a:extLst>
              <a:ext uri="{FF2B5EF4-FFF2-40B4-BE49-F238E27FC236}">
                <a16:creationId xmlns:a16="http://schemas.microsoft.com/office/drawing/2014/main" id="{829540C6-C535-46CB-9C0E-654DFB13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s://image.slidesharecdn.com/whiteboxtesting-100216092841-phpapp02/95/white-box-testing-26-728.jpg?cb=1266312538">
            <a:extLst>
              <a:ext uri="{FF2B5EF4-FFF2-40B4-BE49-F238E27FC236}">
                <a16:creationId xmlns:a16="http://schemas.microsoft.com/office/drawing/2014/main" id="{70555156-6296-4C2C-8448-912C016D5B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815"/>
          <a:stretch/>
        </p:blipFill>
        <p:spPr bwMode="auto">
          <a:xfrm>
            <a:off x="1954196" y="2084066"/>
            <a:ext cx="7821723" cy="45386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7CBC7B2-14F8-2042-AF0E-CD9C5D6E4891}"/>
              </a:ext>
            </a:extLst>
          </p:cNvPr>
          <p:cNvSpPr/>
          <p:nvPr/>
        </p:nvSpPr>
        <p:spPr>
          <a:xfrm>
            <a:off x="6365174" y="3336966"/>
            <a:ext cx="2458192" cy="2565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925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solidFill>
                  <a:schemeClr val="tx1"/>
                </a:solidFill>
              </a:rPr>
              <a:t>Control Flow Graph</a:t>
            </a:r>
            <a:br>
              <a:rPr lang="en-US" dirty="0"/>
            </a:br>
            <a:r>
              <a:rPr lang="en-US" dirty="0">
                <a:solidFill>
                  <a:schemeClr val="accent1"/>
                </a:solidFill>
              </a:rPr>
              <a:t>Activity 1</a:t>
            </a:r>
          </a:p>
        </p:txBody>
      </p:sp>
      <p:sp>
        <p:nvSpPr>
          <p:cNvPr id="22531" name="Rectangle 3"/>
          <p:cNvSpPr>
            <a:spLocks noGrp="1" noChangeArrowheads="1"/>
          </p:cNvSpPr>
          <p:nvPr>
            <p:ph idx="1"/>
          </p:nvPr>
        </p:nvSpPr>
        <p:spPr>
          <a:xfrm>
            <a:off x="1700350" y="1600201"/>
            <a:ext cx="5675811" cy="4525963"/>
          </a:xfrm>
        </p:spPr>
        <p:txBody>
          <a:bodyPr>
            <a:normAutofit lnSpcReduction="10000"/>
          </a:bodyPr>
          <a:lstStyle/>
          <a:p>
            <a:pPr marL="0" indent="0">
              <a:spcBef>
                <a:spcPts val="0"/>
              </a:spcBef>
              <a:spcAft>
                <a:spcPts val="0"/>
              </a:spcAft>
              <a:buNone/>
            </a:pPr>
            <a:r>
              <a:rPr lang="en-US" sz="2000" dirty="0">
                <a:solidFill>
                  <a:schemeClr val="tx1"/>
                </a:solidFill>
              </a:rPr>
              <a:t>1. </a:t>
            </a:r>
            <a:r>
              <a:rPr lang="en-US" sz="2000" b="1" dirty="0">
                <a:solidFill>
                  <a:schemeClr val="tx1"/>
                </a:solidFill>
              </a:rPr>
              <a:t>public </a:t>
            </a:r>
            <a:r>
              <a:rPr lang="en-US" sz="2000" dirty="0" err="1">
                <a:solidFill>
                  <a:schemeClr val="tx1"/>
                </a:solidFill>
              </a:rPr>
              <a:t>int</a:t>
            </a:r>
            <a:r>
              <a:rPr lang="en-US" sz="2000" dirty="0">
                <a:solidFill>
                  <a:schemeClr val="tx1"/>
                </a:solidFill>
              </a:rPr>
              <a:t> euclid1 (</a:t>
            </a:r>
            <a:r>
              <a:rPr lang="en-US" sz="2000" dirty="0" err="1">
                <a:solidFill>
                  <a:schemeClr val="tx1"/>
                </a:solidFill>
              </a:rPr>
              <a:t>int</a:t>
            </a:r>
            <a:r>
              <a:rPr lang="en-US" sz="2000" dirty="0">
                <a:solidFill>
                  <a:schemeClr val="tx1"/>
                </a:solidFill>
              </a:rPr>
              <a:t> m, </a:t>
            </a:r>
            <a:r>
              <a:rPr lang="en-US" sz="2000" dirty="0" err="1">
                <a:solidFill>
                  <a:schemeClr val="tx1"/>
                </a:solidFill>
              </a:rPr>
              <a:t>int</a:t>
            </a:r>
            <a:r>
              <a:rPr lang="en-US" sz="2000" dirty="0">
                <a:solidFill>
                  <a:schemeClr val="tx1"/>
                </a:solidFill>
              </a:rPr>
              <a:t> n) {</a:t>
            </a:r>
          </a:p>
          <a:p>
            <a:pPr marL="0" indent="0">
              <a:spcBef>
                <a:spcPts val="0"/>
              </a:spcBef>
              <a:spcAft>
                <a:spcPts val="0"/>
              </a:spcAft>
              <a:buNone/>
            </a:pPr>
            <a:r>
              <a:rPr lang="en-US" sz="2000" dirty="0">
                <a:solidFill>
                  <a:schemeClr val="tx1"/>
                </a:solidFill>
              </a:rPr>
              <a:t>2. </a:t>
            </a:r>
            <a:r>
              <a:rPr lang="en-US" sz="2000" dirty="0" err="1">
                <a:solidFill>
                  <a:schemeClr val="tx1"/>
                </a:solidFill>
              </a:rPr>
              <a:t>int</a:t>
            </a:r>
            <a:r>
              <a:rPr lang="en-US" sz="2000" dirty="0">
                <a:solidFill>
                  <a:schemeClr val="tx1"/>
                </a:solidFill>
              </a:rPr>
              <a:t> r;</a:t>
            </a:r>
          </a:p>
          <a:p>
            <a:pPr marL="0" indent="0">
              <a:spcBef>
                <a:spcPts val="0"/>
              </a:spcBef>
              <a:spcAft>
                <a:spcPts val="0"/>
              </a:spcAft>
              <a:buNone/>
            </a:pPr>
            <a:r>
              <a:rPr lang="en-US" sz="2000" dirty="0">
                <a:solidFill>
                  <a:schemeClr val="tx1"/>
                </a:solidFill>
              </a:rPr>
              <a:t>3. </a:t>
            </a:r>
            <a:r>
              <a:rPr lang="en-US" sz="2000" b="1" dirty="0">
                <a:solidFill>
                  <a:schemeClr val="tx1"/>
                </a:solidFill>
              </a:rPr>
              <a:t>if </a:t>
            </a:r>
            <a:r>
              <a:rPr lang="en-US" sz="2000" dirty="0">
                <a:solidFill>
                  <a:schemeClr val="tx1"/>
                </a:solidFill>
              </a:rPr>
              <a:t>(n &gt; m) {</a:t>
            </a:r>
          </a:p>
          <a:p>
            <a:pPr marL="0" indent="0">
              <a:spcBef>
                <a:spcPts val="0"/>
              </a:spcBef>
              <a:spcAft>
                <a:spcPts val="0"/>
              </a:spcAft>
              <a:buNone/>
            </a:pPr>
            <a:r>
              <a:rPr lang="en-US" sz="2000" dirty="0">
                <a:solidFill>
                  <a:schemeClr val="tx1"/>
                </a:solidFill>
              </a:rPr>
              <a:t>4. 	r = m;</a:t>
            </a:r>
          </a:p>
          <a:p>
            <a:pPr marL="0" indent="0">
              <a:spcBef>
                <a:spcPts val="0"/>
              </a:spcBef>
              <a:spcAft>
                <a:spcPts val="0"/>
              </a:spcAft>
              <a:buNone/>
            </a:pPr>
            <a:r>
              <a:rPr lang="en-US" sz="2000" dirty="0">
                <a:solidFill>
                  <a:schemeClr val="tx1"/>
                </a:solidFill>
              </a:rPr>
              <a:t>5. 	m = n;</a:t>
            </a:r>
          </a:p>
          <a:p>
            <a:pPr marL="0" indent="0">
              <a:spcBef>
                <a:spcPts val="0"/>
              </a:spcBef>
              <a:spcAft>
                <a:spcPts val="0"/>
              </a:spcAft>
              <a:buNone/>
            </a:pPr>
            <a:r>
              <a:rPr lang="en-US" sz="2000" dirty="0">
                <a:solidFill>
                  <a:schemeClr val="tx1"/>
                </a:solidFill>
              </a:rPr>
              <a:t>6. 	n = r;</a:t>
            </a:r>
          </a:p>
          <a:p>
            <a:pPr marL="0" indent="0">
              <a:spcBef>
                <a:spcPts val="0"/>
              </a:spcBef>
              <a:spcAft>
                <a:spcPts val="0"/>
              </a:spcAft>
              <a:buNone/>
            </a:pPr>
            <a:r>
              <a:rPr lang="en-US" sz="2000" dirty="0">
                <a:solidFill>
                  <a:schemeClr val="tx1"/>
                </a:solidFill>
              </a:rPr>
              <a:t>	}</a:t>
            </a:r>
          </a:p>
          <a:p>
            <a:pPr marL="0" indent="0">
              <a:spcBef>
                <a:spcPts val="0"/>
              </a:spcBef>
              <a:spcAft>
                <a:spcPts val="0"/>
              </a:spcAft>
              <a:buNone/>
            </a:pPr>
            <a:r>
              <a:rPr lang="en-US" sz="2000" dirty="0">
                <a:solidFill>
                  <a:schemeClr val="tx1"/>
                </a:solidFill>
              </a:rPr>
              <a:t>7. r = m % n;</a:t>
            </a:r>
          </a:p>
          <a:p>
            <a:pPr marL="0" indent="0">
              <a:spcBef>
                <a:spcPts val="0"/>
              </a:spcBef>
              <a:spcAft>
                <a:spcPts val="0"/>
              </a:spcAft>
              <a:buNone/>
            </a:pPr>
            <a:r>
              <a:rPr lang="en-US" sz="2000" dirty="0">
                <a:solidFill>
                  <a:schemeClr val="tx1"/>
                </a:solidFill>
              </a:rPr>
              <a:t>8. </a:t>
            </a:r>
            <a:r>
              <a:rPr lang="en-US" sz="2000" b="1" dirty="0">
                <a:solidFill>
                  <a:schemeClr val="tx1"/>
                </a:solidFill>
              </a:rPr>
              <a:t>while </a:t>
            </a:r>
            <a:r>
              <a:rPr lang="en-US" sz="2000" dirty="0">
                <a:solidFill>
                  <a:schemeClr val="tx1"/>
                </a:solidFill>
              </a:rPr>
              <a:t>(r != 0) {</a:t>
            </a:r>
          </a:p>
          <a:p>
            <a:pPr marL="0" indent="0">
              <a:spcBef>
                <a:spcPts val="0"/>
              </a:spcBef>
              <a:spcAft>
                <a:spcPts val="0"/>
              </a:spcAft>
              <a:buNone/>
            </a:pPr>
            <a:r>
              <a:rPr lang="en-US" sz="2000" dirty="0">
                <a:solidFill>
                  <a:schemeClr val="tx1"/>
                </a:solidFill>
              </a:rPr>
              <a:t>9. 	m = n;</a:t>
            </a:r>
          </a:p>
          <a:p>
            <a:pPr marL="0" indent="0">
              <a:spcBef>
                <a:spcPts val="0"/>
              </a:spcBef>
              <a:spcAft>
                <a:spcPts val="0"/>
              </a:spcAft>
              <a:buNone/>
            </a:pPr>
            <a:r>
              <a:rPr lang="en-US" sz="2000" dirty="0">
                <a:solidFill>
                  <a:schemeClr val="tx1"/>
                </a:solidFill>
              </a:rPr>
              <a:t>10. 	n = r;</a:t>
            </a:r>
          </a:p>
          <a:p>
            <a:pPr marL="0" indent="0">
              <a:spcBef>
                <a:spcPts val="0"/>
              </a:spcBef>
              <a:spcAft>
                <a:spcPts val="0"/>
              </a:spcAft>
              <a:buNone/>
            </a:pPr>
            <a:r>
              <a:rPr lang="en-US" sz="2000" dirty="0">
                <a:solidFill>
                  <a:schemeClr val="tx1"/>
                </a:solidFill>
              </a:rPr>
              <a:t>11. 	r = m % n;</a:t>
            </a:r>
          </a:p>
          <a:p>
            <a:pPr marL="0" indent="0">
              <a:spcBef>
                <a:spcPts val="0"/>
              </a:spcBef>
              <a:spcAft>
                <a:spcPts val="0"/>
              </a:spcAft>
              <a:buNone/>
            </a:pPr>
            <a:r>
              <a:rPr lang="en-US" sz="2000" dirty="0">
                <a:solidFill>
                  <a:schemeClr val="tx1"/>
                </a:solidFill>
              </a:rPr>
              <a:t>	}</a:t>
            </a:r>
          </a:p>
          <a:p>
            <a:pPr marL="0" indent="0">
              <a:spcBef>
                <a:spcPts val="0"/>
              </a:spcBef>
              <a:spcAft>
                <a:spcPts val="0"/>
              </a:spcAft>
              <a:buNone/>
            </a:pPr>
            <a:r>
              <a:rPr lang="en-US" sz="2000" dirty="0">
                <a:solidFill>
                  <a:schemeClr val="tx1"/>
                </a:solidFill>
              </a:rPr>
              <a:t>12. </a:t>
            </a:r>
            <a:r>
              <a:rPr lang="en-US" sz="2000" b="1" dirty="0">
                <a:solidFill>
                  <a:schemeClr val="tx1"/>
                </a:solidFill>
              </a:rPr>
              <a:t>return </a:t>
            </a:r>
            <a:r>
              <a:rPr lang="en-US" sz="2000" dirty="0">
                <a:solidFill>
                  <a:schemeClr val="tx1"/>
                </a:solidFill>
              </a:rPr>
              <a:t>n;</a:t>
            </a:r>
          </a:p>
          <a:p>
            <a:pPr marL="0" indent="0">
              <a:spcBef>
                <a:spcPts val="0"/>
              </a:spcBef>
              <a:spcAft>
                <a:spcPts val="0"/>
              </a:spcAft>
              <a:buNone/>
            </a:pPr>
            <a:r>
              <a:rPr lang="en-US" sz="2000" dirty="0">
                <a:solidFill>
                  <a:schemeClr val="tx1"/>
                </a:solidFill>
              </a:rPr>
              <a:t>13. }</a:t>
            </a:r>
            <a:endParaRPr lang="en-US" sz="2000" dirty="0">
              <a:solidFill>
                <a:schemeClr val="tx1"/>
              </a:solidFill>
              <a:latin typeface="+mn-lt"/>
            </a:endParaRPr>
          </a:p>
        </p:txBody>
      </p:sp>
      <p:pic>
        <p:nvPicPr>
          <p:cNvPr id="2" name="Picture 1" descr="CTFL-Chapter 3-StaticTest-V2.pdf - Adobe Reader"/>
          <p:cNvPicPr>
            <a:picLocks noChangeAspect="1"/>
          </p:cNvPicPr>
          <p:nvPr/>
        </p:nvPicPr>
        <p:blipFill rotWithShape="1">
          <a:blip r:embed="rId3">
            <a:extLst>
              <a:ext uri="{28A0092B-C50C-407E-A947-70E740481C1C}">
                <a14:useLocalDpi xmlns:a14="http://schemas.microsoft.com/office/drawing/2010/main" val="0"/>
              </a:ext>
            </a:extLst>
          </a:blip>
          <a:srcRect l="56000" t="33748" r="22000" b="14744"/>
          <a:stretch/>
        </p:blipFill>
        <p:spPr>
          <a:xfrm>
            <a:off x="6238823" y="1384473"/>
            <a:ext cx="4192280" cy="5349239"/>
          </a:xfrm>
          <a:prstGeom prst="rect">
            <a:avLst/>
          </a:prstGeom>
        </p:spPr>
      </p:pic>
      <p:sp>
        <p:nvSpPr>
          <p:cNvPr id="6"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23B5B914-BDEB-D944-95E1-80A8621C633D}" type="slidenum">
              <a:rPr lang="en-US" smtClean="0"/>
              <a:t>36</a:t>
            </a:fld>
            <a:endParaRPr lang="en-US" dirty="0"/>
          </a:p>
        </p:txBody>
      </p:sp>
    </p:spTree>
    <p:extLst>
      <p:ext uri="{BB962C8B-B14F-4D97-AF65-F5344CB8AC3E}">
        <p14:creationId xmlns:p14="http://schemas.microsoft.com/office/powerpoint/2010/main" val="106126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US" dirty="0">
                <a:solidFill>
                  <a:schemeClr val="tx1"/>
                </a:solidFill>
              </a:rPr>
              <a:t>Control Flow Graph</a:t>
            </a:r>
            <a:br>
              <a:rPr lang="en-US" dirty="0"/>
            </a:br>
            <a:r>
              <a:rPr lang="en-US" dirty="0">
                <a:solidFill>
                  <a:schemeClr val="accent1"/>
                </a:solidFill>
              </a:rPr>
              <a:t>Activity 2</a:t>
            </a:r>
            <a:endParaRPr lang="en-US" dirty="0"/>
          </a:p>
        </p:txBody>
      </p:sp>
      <p:sp>
        <p:nvSpPr>
          <p:cNvPr id="22531" name="Rectangle 3"/>
          <p:cNvSpPr>
            <a:spLocks noGrp="1" noChangeArrowheads="1"/>
          </p:cNvSpPr>
          <p:nvPr>
            <p:ph idx="1"/>
          </p:nvPr>
        </p:nvSpPr>
        <p:spPr>
          <a:xfrm>
            <a:off x="1700350" y="1600201"/>
            <a:ext cx="3339736" cy="4525963"/>
          </a:xfrm>
        </p:spPr>
        <p:txBody>
          <a:bodyPr>
            <a:noAutofit/>
          </a:bodyPr>
          <a:lstStyle/>
          <a:p>
            <a:pPr marL="0" indent="0">
              <a:spcBef>
                <a:spcPts val="0"/>
              </a:spcBef>
              <a:spcAft>
                <a:spcPts val="0"/>
              </a:spcAft>
              <a:buNone/>
            </a:pPr>
            <a:r>
              <a:rPr lang="en-US" sz="1400" b="1" dirty="0">
                <a:solidFill>
                  <a:schemeClr val="tx1"/>
                </a:solidFill>
              </a:rPr>
              <a:t>1. public </a:t>
            </a:r>
            <a:r>
              <a:rPr lang="en-US" sz="1400" b="1" dirty="0" err="1">
                <a:solidFill>
                  <a:schemeClr val="tx1"/>
                </a:solidFill>
              </a:rPr>
              <a:t>int</a:t>
            </a:r>
            <a:r>
              <a:rPr lang="en-US" sz="1400" b="1" dirty="0">
                <a:solidFill>
                  <a:schemeClr val="tx1"/>
                </a:solidFill>
              </a:rPr>
              <a:t> euclid2 (</a:t>
            </a:r>
            <a:r>
              <a:rPr lang="en-US" sz="1400" b="1" dirty="0" err="1">
                <a:solidFill>
                  <a:schemeClr val="tx1"/>
                </a:solidFill>
              </a:rPr>
              <a:t>int</a:t>
            </a:r>
            <a:r>
              <a:rPr lang="en-US" sz="1400" b="1" dirty="0">
                <a:solidFill>
                  <a:schemeClr val="tx1"/>
                </a:solidFill>
              </a:rPr>
              <a:t> m, </a:t>
            </a:r>
            <a:r>
              <a:rPr lang="en-US" sz="1400" b="1" dirty="0" err="1">
                <a:solidFill>
                  <a:schemeClr val="tx1"/>
                </a:solidFill>
              </a:rPr>
              <a:t>int</a:t>
            </a:r>
            <a:r>
              <a:rPr lang="en-US" sz="1400" b="1" dirty="0">
                <a:solidFill>
                  <a:schemeClr val="tx1"/>
                </a:solidFill>
              </a:rPr>
              <a:t> n) {</a:t>
            </a:r>
          </a:p>
          <a:p>
            <a:pPr marL="0" indent="0">
              <a:spcBef>
                <a:spcPts val="0"/>
              </a:spcBef>
              <a:spcAft>
                <a:spcPts val="0"/>
              </a:spcAft>
              <a:buNone/>
            </a:pPr>
            <a:r>
              <a:rPr lang="en-US" sz="1400" b="1" dirty="0">
                <a:solidFill>
                  <a:schemeClr val="tx1"/>
                </a:solidFill>
              </a:rPr>
              <a:t>2. </a:t>
            </a:r>
            <a:r>
              <a:rPr lang="en-US" sz="1400" b="1" dirty="0" err="1">
                <a:solidFill>
                  <a:schemeClr val="tx1"/>
                </a:solidFill>
              </a:rPr>
              <a:t>int</a:t>
            </a:r>
            <a:r>
              <a:rPr lang="en-US" sz="1400" b="1" dirty="0">
                <a:solidFill>
                  <a:schemeClr val="tx1"/>
                </a:solidFill>
              </a:rPr>
              <a:t> r;</a:t>
            </a:r>
          </a:p>
          <a:p>
            <a:pPr marL="0" indent="0">
              <a:spcBef>
                <a:spcPts val="0"/>
              </a:spcBef>
              <a:spcAft>
                <a:spcPts val="0"/>
              </a:spcAft>
              <a:buNone/>
            </a:pPr>
            <a:r>
              <a:rPr lang="en-US" sz="1400" b="1" dirty="0">
                <a:solidFill>
                  <a:schemeClr val="tx1"/>
                </a:solidFill>
              </a:rPr>
              <a:t>3. double d=0;</a:t>
            </a:r>
          </a:p>
          <a:p>
            <a:pPr marL="0" indent="0">
              <a:spcBef>
                <a:spcPts val="0"/>
              </a:spcBef>
              <a:spcAft>
                <a:spcPts val="0"/>
              </a:spcAft>
              <a:buNone/>
            </a:pPr>
            <a:r>
              <a:rPr lang="en-US" sz="1400" b="1" dirty="0">
                <a:solidFill>
                  <a:schemeClr val="tx1"/>
                </a:solidFill>
              </a:rPr>
              <a:t>4. for (</a:t>
            </a:r>
            <a:r>
              <a:rPr lang="en-US" sz="1400" b="1" dirty="0" err="1">
                <a:solidFill>
                  <a:schemeClr val="tx1"/>
                </a:solidFill>
              </a:rPr>
              <a:t>int</a:t>
            </a:r>
            <a:r>
              <a:rPr lang="en-US" sz="1400" b="1" dirty="0">
                <a:solidFill>
                  <a:schemeClr val="tx1"/>
                </a:solidFill>
              </a:rPr>
              <a:t> i=0;i&lt;=10;i++) { </a:t>
            </a:r>
          </a:p>
          <a:p>
            <a:pPr marL="0" indent="0">
              <a:spcBef>
                <a:spcPts val="0"/>
              </a:spcBef>
              <a:spcAft>
                <a:spcPts val="0"/>
              </a:spcAft>
              <a:buNone/>
            </a:pPr>
            <a:r>
              <a:rPr lang="en-US" sz="1400" b="1" dirty="0">
                <a:solidFill>
                  <a:schemeClr val="tx1"/>
                </a:solidFill>
              </a:rPr>
              <a:t>5.	d+=</a:t>
            </a:r>
            <a:r>
              <a:rPr lang="en-US" sz="1400" b="1" dirty="0" err="1">
                <a:solidFill>
                  <a:schemeClr val="tx1"/>
                </a:solidFill>
              </a:rPr>
              <a:t>m+n</a:t>
            </a:r>
            <a:r>
              <a:rPr lang="en-US" sz="1400" b="1" dirty="0">
                <a:solidFill>
                  <a:schemeClr val="tx1"/>
                </a:solidFill>
              </a:rPr>
              <a:t>;</a:t>
            </a:r>
          </a:p>
          <a:p>
            <a:pPr marL="0" indent="0">
              <a:spcBef>
                <a:spcPts val="0"/>
              </a:spcBef>
              <a:spcAft>
                <a:spcPts val="0"/>
              </a:spcAft>
              <a:buNone/>
            </a:pPr>
            <a:r>
              <a:rPr lang="en-US" sz="1400" b="1" dirty="0">
                <a:solidFill>
                  <a:schemeClr val="tx1"/>
                </a:solidFill>
              </a:rPr>
              <a:t>6.	d*=i;</a:t>
            </a:r>
          </a:p>
          <a:p>
            <a:pPr marL="0" indent="0">
              <a:spcBef>
                <a:spcPts val="0"/>
              </a:spcBef>
              <a:spcAft>
                <a:spcPts val="0"/>
              </a:spcAft>
              <a:buNone/>
            </a:pPr>
            <a:r>
              <a:rPr lang="en-US" sz="1400" b="1" dirty="0">
                <a:solidFill>
                  <a:schemeClr val="tx1"/>
                </a:solidFill>
              </a:rPr>
              <a:t>	}</a:t>
            </a:r>
          </a:p>
          <a:p>
            <a:pPr marL="0" indent="0">
              <a:spcBef>
                <a:spcPts val="0"/>
              </a:spcBef>
              <a:spcAft>
                <a:spcPts val="0"/>
              </a:spcAft>
              <a:buNone/>
            </a:pPr>
            <a:r>
              <a:rPr lang="en-US" sz="1400" b="1" dirty="0">
                <a:solidFill>
                  <a:schemeClr val="tx1"/>
                </a:solidFill>
              </a:rPr>
              <a:t>7. r = m % n;</a:t>
            </a:r>
          </a:p>
          <a:p>
            <a:pPr marL="0" indent="0">
              <a:spcBef>
                <a:spcPts val="0"/>
              </a:spcBef>
              <a:spcAft>
                <a:spcPts val="0"/>
              </a:spcAft>
              <a:buNone/>
            </a:pPr>
            <a:r>
              <a:rPr lang="en-US" sz="1400" b="1" dirty="0">
                <a:solidFill>
                  <a:schemeClr val="tx1"/>
                </a:solidFill>
              </a:rPr>
              <a:t>8. if ( (d/2)&gt;=m)</a:t>
            </a:r>
          </a:p>
          <a:p>
            <a:pPr marL="0" indent="0">
              <a:spcBef>
                <a:spcPts val="0"/>
              </a:spcBef>
              <a:spcAft>
                <a:spcPts val="0"/>
              </a:spcAft>
              <a:buNone/>
            </a:pPr>
            <a:r>
              <a:rPr lang="en-US" sz="1400" b="1" dirty="0">
                <a:solidFill>
                  <a:schemeClr val="tx1"/>
                </a:solidFill>
              </a:rPr>
              <a:t>9.	if ( (d/2)&lt;n)</a:t>
            </a:r>
          </a:p>
          <a:p>
            <a:pPr marL="0" indent="0">
              <a:spcBef>
                <a:spcPts val="0"/>
              </a:spcBef>
              <a:spcAft>
                <a:spcPts val="0"/>
              </a:spcAft>
              <a:buNone/>
            </a:pPr>
            <a:r>
              <a:rPr lang="en-US" sz="1400" b="1" dirty="0">
                <a:solidFill>
                  <a:schemeClr val="tx1"/>
                </a:solidFill>
              </a:rPr>
              <a:t>10. 		r=1;</a:t>
            </a:r>
          </a:p>
          <a:p>
            <a:pPr marL="0" indent="0">
              <a:spcBef>
                <a:spcPts val="0"/>
              </a:spcBef>
              <a:spcAft>
                <a:spcPts val="0"/>
              </a:spcAft>
              <a:buNone/>
            </a:pPr>
            <a:r>
              <a:rPr lang="en-US" sz="1400" b="1" dirty="0">
                <a:solidFill>
                  <a:schemeClr val="tx1"/>
                </a:solidFill>
              </a:rPr>
              <a:t>11.	else</a:t>
            </a:r>
          </a:p>
          <a:p>
            <a:pPr marL="0" indent="0">
              <a:spcBef>
                <a:spcPts val="0"/>
              </a:spcBef>
              <a:spcAft>
                <a:spcPts val="0"/>
              </a:spcAft>
              <a:buNone/>
            </a:pPr>
            <a:r>
              <a:rPr lang="en-US" sz="1400" b="1" dirty="0">
                <a:solidFill>
                  <a:schemeClr val="tx1"/>
                </a:solidFill>
              </a:rPr>
              <a:t>12. 		r=0;</a:t>
            </a:r>
          </a:p>
          <a:p>
            <a:pPr marL="0" indent="0">
              <a:spcBef>
                <a:spcPts val="0"/>
              </a:spcBef>
              <a:spcAft>
                <a:spcPts val="0"/>
              </a:spcAft>
              <a:buNone/>
            </a:pPr>
            <a:r>
              <a:rPr lang="en-US" sz="1400" b="1" dirty="0">
                <a:solidFill>
                  <a:schemeClr val="tx1"/>
                </a:solidFill>
              </a:rPr>
              <a:t>13. else</a:t>
            </a:r>
          </a:p>
          <a:p>
            <a:pPr marL="0" indent="0">
              <a:spcBef>
                <a:spcPts val="0"/>
              </a:spcBef>
              <a:spcAft>
                <a:spcPts val="0"/>
              </a:spcAft>
              <a:buNone/>
            </a:pPr>
            <a:r>
              <a:rPr lang="en-US" sz="1400" b="1" dirty="0">
                <a:solidFill>
                  <a:schemeClr val="tx1"/>
                </a:solidFill>
              </a:rPr>
              <a:t>14. 	r=-1;</a:t>
            </a:r>
          </a:p>
          <a:p>
            <a:pPr marL="0" indent="0">
              <a:spcBef>
                <a:spcPts val="0"/>
              </a:spcBef>
              <a:spcAft>
                <a:spcPts val="0"/>
              </a:spcAft>
              <a:buNone/>
            </a:pPr>
            <a:r>
              <a:rPr lang="en-US" sz="1400" b="1" dirty="0">
                <a:solidFill>
                  <a:schemeClr val="tx1"/>
                </a:solidFill>
              </a:rPr>
              <a:t>15. while (r != 0) {</a:t>
            </a:r>
          </a:p>
          <a:p>
            <a:pPr marL="0" indent="0">
              <a:spcBef>
                <a:spcPts val="0"/>
              </a:spcBef>
              <a:spcAft>
                <a:spcPts val="0"/>
              </a:spcAft>
              <a:buNone/>
            </a:pPr>
            <a:r>
              <a:rPr lang="en-US" sz="1400" b="1" dirty="0">
                <a:solidFill>
                  <a:schemeClr val="tx1"/>
                </a:solidFill>
              </a:rPr>
              <a:t>16. 	m = n;</a:t>
            </a:r>
          </a:p>
          <a:p>
            <a:pPr marL="0" indent="0">
              <a:spcBef>
                <a:spcPts val="0"/>
              </a:spcBef>
              <a:spcAft>
                <a:spcPts val="0"/>
              </a:spcAft>
              <a:buNone/>
            </a:pPr>
            <a:r>
              <a:rPr lang="en-US" sz="1400" b="1" dirty="0">
                <a:solidFill>
                  <a:schemeClr val="tx1"/>
                </a:solidFill>
              </a:rPr>
              <a:t>17. 	for (</a:t>
            </a:r>
            <a:r>
              <a:rPr lang="en-US" sz="1400" b="1" dirty="0" err="1">
                <a:solidFill>
                  <a:schemeClr val="tx1"/>
                </a:solidFill>
              </a:rPr>
              <a:t>int</a:t>
            </a:r>
            <a:r>
              <a:rPr lang="en-US" sz="1400" b="1" dirty="0">
                <a:solidFill>
                  <a:schemeClr val="tx1"/>
                </a:solidFill>
              </a:rPr>
              <a:t> j=0; j&lt;</a:t>
            </a:r>
            <a:r>
              <a:rPr lang="en-US" sz="1400" b="1" dirty="0" err="1">
                <a:solidFill>
                  <a:schemeClr val="tx1"/>
                </a:solidFill>
              </a:rPr>
              <a:t>m;j</a:t>
            </a:r>
            <a:r>
              <a:rPr lang="en-US" sz="1400" b="1" dirty="0">
                <a:solidFill>
                  <a:schemeClr val="tx1"/>
                </a:solidFill>
              </a:rPr>
              <a:t>++)</a:t>
            </a:r>
          </a:p>
          <a:p>
            <a:pPr marL="0" indent="0">
              <a:spcBef>
                <a:spcPts val="0"/>
              </a:spcBef>
              <a:spcAft>
                <a:spcPts val="0"/>
              </a:spcAft>
              <a:buNone/>
            </a:pPr>
            <a:r>
              <a:rPr lang="en-US" sz="1400" b="1" dirty="0">
                <a:solidFill>
                  <a:schemeClr val="tx1"/>
                </a:solidFill>
              </a:rPr>
              <a:t>18. 		n += </a:t>
            </a:r>
            <a:r>
              <a:rPr lang="en-US" sz="1400" b="1" dirty="0" err="1">
                <a:solidFill>
                  <a:schemeClr val="tx1"/>
                </a:solidFill>
              </a:rPr>
              <a:t>r+j</a:t>
            </a:r>
            <a:r>
              <a:rPr lang="en-US" sz="1400" b="1" dirty="0">
                <a:solidFill>
                  <a:schemeClr val="tx1"/>
                </a:solidFill>
              </a:rPr>
              <a:t>;</a:t>
            </a:r>
          </a:p>
          <a:p>
            <a:pPr marL="0" indent="0">
              <a:spcBef>
                <a:spcPts val="0"/>
              </a:spcBef>
              <a:spcAft>
                <a:spcPts val="0"/>
              </a:spcAft>
              <a:buNone/>
            </a:pPr>
            <a:r>
              <a:rPr lang="en-US" sz="1400" b="1" dirty="0">
                <a:solidFill>
                  <a:schemeClr val="tx1"/>
                </a:solidFill>
              </a:rPr>
              <a:t>19. 	r = m % n;</a:t>
            </a:r>
          </a:p>
          <a:p>
            <a:pPr marL="0" indent="0">
              <a:spcBef>
                <a:spcPts val="0"/>
              </a:spcBef>
              <a:spcAft>
                <a:spcPts val="0"/>
              </a:spcAft>
              <a:buNone/>
            </a:pPr>
            <a:r>
              <a:rPr lang="en-US" sz="1400" b="1" dirty="0">
                <a:solidFill>
                  <a:schemeClr val="tx1"/>
                </a:solidFill>
              </a:rPr>
              <a:t>	}</a:t>
            </a:r>
          </a:p>
          <a:p>
            <a:pPr marL="0" indent="0">
              <a:spcBef>
                <a:spcPts val="0"/>
              </a:spcBef>
              <a:spcAft>
                <a:spcPts val="0"/>
              </a:spcAft>
              <a:buNone/>
            </a:pPr>
            <a:r>
              <a:rPr lang="en-US" sz="1400" b="1" dirty="0">
                <a:solidFill>
                  <a:schemeClr val="tx1"/>
                </a:solidFill>
              </a:rPr>
              <a:t>20. return n;</a:t>
            </a:r>
          </a:p>
          <a:p>
            <a:pPr marL="0" indent="0">
              <a:spcBef>
                <a:spcPts val="0"/>
              </a:spcBef>
              <a:spcAft>
                <a:spcPts val="0"/>
              </a:spcAft>
              <a:buNone/>
            </a:pPr>
            <a:r>
              <a:rPr lang="en-US" sz="1400" b="1" dirty="0">
                <a:solidFill>
                  <a:schemeClr val="tx1"/>
                </a:solidFill>
              </a:rPr>
              <a:t>21. }</a:t>
            </a:r>
            <a:endParaRPr lang="en-US" sz="1400" b="1" dirty="0">
              <a:solidFill>
                <a:schemeClr val="tx1"/>
              </a:solidFill>
              <a:latin typeface="+mn-lt"/>
            </a:endParaRPr>
          </a:p>
        </p:txBody>
      </p:sp>
      <p:grpSp>
        <p:nvGrpSpPr>
          <p:cNvPr id="2" name="Group 1">
            <a:extLst>
              <a:ext uri="{FF2B5EF4-FFF2-40B4-BE49-F238E27FC236}">
                <a16:creationId xmlns:a16="http://schemas.microsoft.com/office/drawing/2014/main" id="{A92EA044-4537-426B-AC99-C4B5BBDFF621}"/>
              </a:ext>
            </a:extLst>
          </p:cNvPr>
          <p:cNvGrpSpPr/>
          <p:nvPr/>
        </p:nvGrpSpPr>
        <p:grpSpPr>
          <a:xfrm>
            <a:off x="5305697" y="1110661"/>
            <a:ext cx="5347064" cy="5610815"/>
            <a:chOff x="5305697" y="1110661"/>
            <a:chExt cx="5347064" cy="5610815"/>
          </a:xfrm>
        </p:grpSpPr>
        <p:sp>
          <p:nvSpPr>
            <p:cNvPr id="3" name="Oval 2"/>
            <p:cNvSpPr/>
            <p:nvPr/>
          </p:nvSpPr>
          <p:spPr>
            <a:xfrm>
              <a:off x="5305698" y="111066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a:t>
              </a:r>
            </a:p>
          </p:txBody>
        </p:sp>
        <p:sp>
          <p:nvSpPr>
            <p:cNvPr id="23" name="Oval 22"/>
            <p:cNvSpPr/>
            <p:nvPr/>
          </p:nvSpPr>
          <p:spPr>
            <a:xfrm>
              <a:off x="5305698" y="1961605"/>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2,3</a:t>
              </a:r>
            </a:p>
          </p:txBody>
        </p:sp>
        <p:sp>
          <p:nvSpPr>
            <p:cNvPr id="24" name="Oval 23"/>
            <p:cNvSpPr/>
            <p:nvPr/>
          </p:nvSpPr>
          <p:spPr>
            <a:xfrm>
              <a:off x="5316584" y="280416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4</a:t>
              </a:r>
            </a:p>
          </p:txBody>
        </p:sp>
        <p:sp>
          <p:nvSpPr>
            <p:cNvPr id="25" name="Oval 24"/>
            <p:cNvSpPr/>
            <p:nvPr/>
          </p:nvSpPr>
          <p:spPr>
            <a:xfrm>
              <a:off x="5305697" y="371202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5,6</a:t>
              </a:r>
            </a:p>
          </p:txBody>
        </p:sp>
        <p:sp>
          <p:nvSpPr>
            <p:cNvPr id="26" name="Oval 25"/>
            <p:cNvSpPr/>
            <p:nvPr/>
          </p:nvSpPr>
          <p:spPr>
            <a:xfrm>
              <a:off x="5316584" y="4730932"/>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7</a:t>
              </a:r>
            </a:p>
          </p:txBody>
        </p:sp>
        <p:sp>
          <p:nvSpPr>
            <p:cNvPr id="27" name="Oval 26"/>
            <p:cNvSpPr/>
            <p:nvPr/>
          </p:nvSpPr>
          <p:spPr>
            <a:xfrm>
              <a:off x="5318758" y="560178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8</a:t>
              </a:r>
            </a:p>
          </p:txBody>
        </p:sp>
        <p:sp>
          <p:nvSpPr>
            <p:cNvPr id="28" name="Oval 27"/>
            <p:cNvSpPr/>
            <p:nvPr/>
          </p:nvSpPr>
          <p:spPr>
            <a:xfrm>
              <a:off x="6289767" y="560396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9</a:t>
              </a:r>
            </a:p>
          </p:txBody>
        </p:sp>
        <p:sp>
          <p:nvSpPr>
            <p:cNvPr id="29" name="Oval 28"/>
            <p:cNvSpPr/>
            <p:nvPr/>
          </p:nvSpPr>
          <p:spPr>
            <a:xfrm>
              <a:off x="7304316" y="4963884"/>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10</a:t>
              </a:r>
            </a:p>
          </p:txBody>
        </p:sp>
        <p:sp>
          <p:nvSpPr>
            <p:cNvPr id="30" name="Oval 29"/>
            <p:cNvSpPr/>
            <p:nvPr/>
          </p:nvSpPr>
          <p:spPr>
            <a:xfrm>
              <a:off x="7304315" y="610752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12</a:t>
              </a:r>
            </a:p>
          </p:txBody>
        </p:sp>
        <p:sp>
          <p:nvSpPr>
            <p:cNvPr id="31" name="Oval 30"/>
            <p:cNvSpPr/>
            <p:nvPr/>
          </p:nvSpPr>
          <p:spPr>
            <a:xfrm>
              <a:off x="8366761" y="544068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15</a:t>
              </a:r>
            </a:p>
          </p:txBody>
        </p:sp>
        <p:sp>
          <p:nvSpPr>
            <p:cNvPr id="32" name="Oval 31"/>
            <p:cNvSpPr/>
            <p:nvPr/>
          </p:nvSpPr>
          <p:spPr>
            <a:xfrm>
              <a:off x="8366760" y="4280263"/>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16</a:t>
              </a:r>
            </a:p>
          </p:txBody>
        </p:sp>
        <p:sp>
          <p:nvSpPr>
            <p:cNvPr id="33" name="Oval 32"/>
            <p:cNvSpPr/>
            <p:nvPr/>
          </p:nvSpPr>
          <p:spPr>
            <a:xfrm>
              <a:off x="8366759" y="3263537"/>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17</a:t>
              </a:r>
            </a:p>
          </p:txBody>
        </p:sp>
        <p:sp>
          <p:nvSpPr>
            <p:cNvPr id="34" name="Oval 33"/>
            <p:cNvSpPr/>
            <p:nvPr/>
          </p:nvSpPr>
          <p:spPr>
            <a:xfrm>
              <a:off x="8366758" y="237090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18</a:t>
              </a:r>
            </a:p>
          </p:txBody>
        </p:sp>
        <p:sp>
          <p:nvSpPr>
            <p:cNvPr id="35" name="Oval 34"/>
            <p:cNvSpPr/>
            <p:nvPr/>
          </p:nvSpPr>
          <p:spPr>
            <a:xfrm>
              <a:off x="9551127" y="356180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19</a:t>
              </a:r>
            </a:p>
          </p:txBody>
        </p:sp>
        <p:sp>
          <p:nvSpPr>
            <p:cNvPr id="36" name="Oval 35"/>
            <p:cNvSpPr/>
            <p:nvPr/>
          </p:nvSpPr>
          <p:spPr>
            <a:xfrm>
              <a:off x="10038806" y="5440680"/>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21</a:t>
              </a:r>
            </a:p>
          </p:txBody>
        </p:sp>
        <p:sp>
          <p:nvSpPr>
            <p:cNvPr id="37" name="Oval 36"/>
            <p:cNvSpPr/>
            <p:nvPr/>
          </p:nvSpPr>
          <p:spPr>
            <a:xfrm>
              <a:off x="9228716" y="544068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20</a:t>
              </a:r>
            </a:p>
          </p:txBody>
        </p:sp>
        <p:cxnSp>
          <p:nvCxnSpPr>
            <p:cNvPr id="6" name="Straight Arrow Connector 5"/>
            <p:cNvCxnSpPr>
              <a:stCxn id="3" idx="4"/>
              <a:endCxn id="23" idx="0"/>
            </p:cNvCxnSpPr>
            <p:nvPr/>
          </p:nvCxnSpPr>
          <p:spPr>
            <a:xfrm>
              <a:off x="5612675" y="1724616"/>
              <a:ext cx="0" cy="23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3" idx="4"/>
              <a:endCxn id="24" idx="0"/>
            </p:cNvCxnSpPr>
            <p:nvPr/>
          </p:nvCxnSpPr>
          <p:spPr>
            <a:xfrm>
              <a:off x="5612675" y="2575560"/>
              <a:ext cx="10886"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4" idx="4"/>
              <a:endCxn id="25" idx="0"/>
            </p:cNvCxnSpPr>
            <p:nvPr/>
          </p:nvCxnSpPr>
          <p:spPr>
            <a:xfrm flipH="1">
              <a:off x="5612675" y="3418115"/>
              <a:ext cx="10887" cy="293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25" idx="6"/>
              <a:endCxn id="24" idx="6"/>
            </p:cNvCxnSpPr>
            <p:nvPr/>
          </p:nvCxnSpPr>
          <p:spPr>
            <a:xfrm flipV="1">
              <a:off x="5919652" y="3111139"/>
              <a:ext cx="10887" cy="907867"/>
            </a:xfrm>
            <a:prstGeom prst="bentConnector3">
              <a:avLst>
                <a:gd name="adj1" fmla="val 219975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4" idx="2"/>
              <a:endCxn id="26" idx="2"/>
            </p:cNvCxnSpPr>
            <p:nvPr/>
          </p:nvCxnSpPr>
          <p:spPr>
            <a:xfrm rot="10800000" flipV="1">
              <a:off x="5316583" y="3111138"/>
              <a:ext cx="12700" cy="1926771"/>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6" idx="4"/>
              <a:endCxn id="27" idx="0"/>
            </p:cNvCxnSpPr>
            <p:nvPr/>
          </p:nvCxnSpPr>
          <p:spPr>
            <a:xfrm>
              <a:off x="5623561" y="5344887"/>
              <a:ext cx="2174" cy="256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7" idx="6"/>
              <a:endCxn id="28" idx="2"/>
            </p:cNvCxnSpPr>
            <p:nvPr/>
          </p:nvCxnSpPr>
          <p:spPr>
            <a:xfrm>
              <a:off x="5932712" y="5908765"/>
              <a:ext cx="357054" cy="2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8" idx="7"/>
              <a:endCxn id="29" idx="2"/>
            </p:cNvCxnSpPr>
            <p:nvPr/>
          </p:nvCxnSpPr>
          <p:spPr>
            <a:xfrm flipV="1">
              <a:off x="6813809" y="5270861"/>
              <a:ext cx="490506" cy="423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8" idx="5"/>
              <a:endCxn id="30" idx="2"/>
            </p:cNvCxnSpPr>
            <p:nvPr/>
          </p:nvCxnSpPr>
          <p:spPr>
            <a:xfrm>
              <a:off x="6813810" y="6128008"/>
              <a:ext cx="490505" cy="2864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7262949" y="404992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14</a:t>
              </a:r>
            </a:p>
          </p:txBody>
        </p:sp>
        <p:cxnSp>
          <p:nvCxnSpPr>
            <p:cNvPr id="57" name="Straight Arrow Connector 56"/>
            <p:cNvCxnSpPr>
              <a:stCxn id="27" idx="7"/>
              <a:endCxn id="58" idx="3"/>
            </p:cNvCxnSpPr>
            <p:nvPr/>
          </p:nvCxnSpPr>
          <p:spPr>
            <a:xfrm flipV="1">
              <a:off x="5842800" y="4573969"/>
              <a:ext cx="1510060" cy="1117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8" idx="6"/>
              <a:endCxn id="31" idx="2"/>
            </p:cNvCxnSpPr>
            <p:nvPr/>
          </p:nvCxnSpPr>
          <p:spPr>
            <a:xfrm>
              <a:off x="7876904" y="4356904"/>
              <a:ext cx="489857" cy="1390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9" idx="6"/>
              <a:endCxn id="31" idx="2"/>
            </p:cNvCxnSpPr>
            <p:nvPr/>
          </p:nvCxnSpPr>
          <p:spPr>
            <a:xfrm>
              <a:off x="7918270" y="5270862"/>
              <a:ext cx="448490" cy="4767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29" name="Straight Arrow Connector 22528"/>
            <p:cNvCxnSpPr>
              <a:stCxn id="30" idx="6"/>
              <a:endCxn id="31" idx="2"/>
            </p:cNvCxnSpPr>
            <p:nvPr/>
          </p:nvCxnSpPr>
          <p:spPr>
            <a:xfrm flipV="1">
              <a:off x="7918270" y="5747658"/>
              <a:ext cx="448491" cy="666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33" name="Straight Arrow Connector 22532"/>
            <p:cNvCxnSpPr>
              <a:stCxn id="31" idx="0"/>
              <a:endCxn id="32" idx="4"/>
            </p:cNvCxnSpPr>
            <p:nvPr/>
          </p:nvCxnSpPr>
          <p:spPr>
            <a:xfrm flipH="1" flipV="1">
              <a:off x="8673738" y="4894218"/>
              <a:ext cx="1" cy="546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36" name="Straight Arrow Connector 22535"/>
            <p:cNvCxnSpPr>
              <a:stCxn id="32" idx="0"/>
              <a:endCxn id="33" idx="4"/>
            </p:cNvCxnSpPr>
            <p:nvPr/>
          </p:nvCxnSpPr>
          <p:spPr>
            <a:xfrm flipH="1" flipV="1">
              <a:off x="8673737" y="3877492"/>
              <a:ext cx="1" cy="4027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38" name="Straight Arrow Connector 22537"/>
            <p:cNvCxnSpPr>
              <a:stCxn id="33" idx="0"/>
              <a:endCxn id="34" idx="4"/>
            </p:cNvCxnSpPr>
            <p:nvPr/>
          </p:nvCxnSpPr>
          <p:spPr>
            <a:xfrm flipH="1" flipV="1">
              <a:off x="8673736" y="2984862"/>
              <a:ext cx="1" cy="278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40" name="Elbow Connector 22539"/>
            <p:cNvCxnSpPr>
              <a:stCxn id="34" idx="2"/>
              <a:endCxn id="33" idx="2"/>
            </p:cNvCxnSpPr>
            <p:nvPr/>
          </p:nvCxnSpPr>
          <p:spPr>
            <a:xfrm rot="10800000" flipH="1" flipV="1">
              <a:off x="8366757" y="2677885"/>
              <a:ext cx="1" cy="892629"/>
            </a:xfrm>
            <a:prstGeom prst="bentConnector3">
              <a:avLst>
                <a:gd name="adj1" fmla="val -228600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42" name="Straight Arrow Connector 22541"/>
            <p:cNvCxnSpPr>
              <a:stCxn id="33" idx="6"/>
              <a:endCxn id="35" idx="2"/>
            </p:cNvCxnSpPr>
            <p:nvPr/>
          </p:nvCxnSpPr>
          <p:spPr>
            <a:xfrm>
              <a:off x="8980714" y="3570515"/>
              <a:ext cx="570413" cy="298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44" name="Straight Arrow Connector 22543"/>
            <p:cNvCxnSpPr>
              <a:stCxn id="35" idx="3"/>
              <a:endCxn id="31" idx="7"/>
            </p:cNvCxnSpPr>
            <p:nvPr/>
          </p:nvCxnSpPr>
          <p:spPr>
            <a:xfrm flipH="1">
              <a:off x="8890804" y="4085848"/>
              <a:ext cx="750235" cy="1444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46" name="Straight Arrow Connector 22545"/>
            <p:cNvCxnSpPr>
              <a:stCxn id="31" idx="6"/>
              <a:endCxn id="37" idx="2"/>
            </p:cNvCxnSpPr>
            <p:nvPr/>
          </p:nvCxnSpPr>
          <p:spPr>
            <a:xfrm>
              <a:off x="8980715" y="5747658"/>
              <a:ext cx="2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548" name="Straight Arrow Connector 22547"/>
            <p:cNvCxnSpPr>
              <a:stCxn id="37" idx="6"/>
              <a:endCxn id="36" idx="2"/>
            </p:cNvCxnSpPr>
            <p:nvPr/>
          </p:nvCxnSpPr>
          <p:spPr>
            <a:xfrm flipV="1">
              <a:off x="9842671" y="5747658"/>
              <a:ext cx="19613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3"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E74ED4B0-5893-9A46-BC07-F9E19D982E9F}" type="slidenum">
              <a:rPr lang="en-US"/>
              <a:t>37</a:t>
            </a:fld>
            <a:endParaRPr lang="en-US" dirty="0"/>
          </a:p>
        </p:txBody>
      </p:sp>
    </p:spTree>
    <p:extLst>
      <p:ext uri="{BB962C8B-B14F-4D97-AF65-F5344CB8AC3E}">
        <p14:creationId xmlns:p14="http://schemas.microsoft.com/office/powerpoint/2010/main" val="37222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Cyclomatic complexity</a:t>
            </a:r>
          </a:p>
          <a:p>
            <a:pPr lvl="0" algn="just">
              <a:buFont typeface="Arial" panose="020B0604020202020204" pitchFamily="34" charset="0"/>
              <a:buChar char="•"/>
            </a:pPr>
            <a:r>
              <a:rPr lang="en-US" sz="2400" dirty="0">
                <a:solidFill>
                  <a:prstClr val="black"/>
                </a:solidFill>
                <a:latin typeface="+mn-lt"/>
              </a:rPr>
              <a:t>It shows how many independent paths are in a program. More paths means the software is more complex.</a:t>
            </a:r>
          </a:p>
          <a:p>
            <a:pPr marL="457200" lvl="1" indent="0" algn="just">
              <a:buNone/>
            </a:pPr>
            <a:r>
              <a:rPr lang="en-US" sz="2400" i="1" dirty="0">
                <a:solidFill>
                  <a:prstClr val="black"/>
                </a:solidFill>
                <a:latin typeface="+mn-lt"/>
              </a:rPr>
              <a:t>G = (V,E) </a:t>
            </a:r>
          </a:p>
          <a:p>
            <a:pPr marL="457200" lvl="1" indent="0" algn="just">
              <a:buNone/>
            </a:pPr>
            <a:r>
              <a:rPr lang="en-US" sz="2400" i="1" dirty="0">
                <a:solidFill>
                  <a:prstClr val="black"/>
                </a:solidFill>
                <a:latin typeface="+mn-lt"/>
              </a:rPr>
              <a:t>e = |E(G)|</a:t>
            </a:r>
            <a:r>
              <a:rPr lang="en-US" sz="2400" dirty="0">
                <a:solidFill>
                  <a:prstClr val="black"/>
                </a:solidFill>
                <a:latin typeface="+mn-lt"/>
              </a:rPr>
              <a:t>, number of nodes</a:t>
            </a:r>
          </a:p>
          <a:p>
            <a:pPr marL="457200" lvl="1" indent="0" algn="just">
              <a:buNone/>
            </a:pPr>
            <a:r>
              <a:rPr lang="en-US" sz="2400" i="1" dirty="0">
                <a:solidFill>
                  <a:prstClr val="black"/>
                </a:solidFill>
                <a:latin typeface="+mn-lt"/>
              </a:rPr>
              <a:t>v = |V(G)|</a:t>
            </a:r>
            <a:r>
              <a:rPr lang="en-US" sz="2400" dirty="0">
                <a:solidFill>
                  <a:prstClr val="black"/>
                </a:solidFill>
                <a:latin typeface="+mn-lt"/>
              </a:rPr>
              <a:t>, number of edges</a:t>
            </a:r>
          </a:p>
          <a:p>
            <a:pPr lvl="0" algn="just"/>
            <a:r>
              <a:rPr lang="en-US" sz="2400" dirty="0">
                <a:solidFill>
                  <a:srgbClr val="FF0000"/>
                </a:solidFill>
                <a:latin typeface="+mn-lt"/>
              </a:rPr>
              <a:t>Cyclomatic Number:</a:t>
            </a:r>
            <a:r>
              <a:rPr lang="en-US" sz="2400" dirty="0">
                <a:solidFill>
                  <a:prstClr val="black"/>
                </a:solidFill>
                <a:latin typeface="+mn-lt"/>
              </a:rPr>
              <a:t> </a:t>
            </a:r>
            <a:r>
              <a:rPr lang="en-US" sz="2400" i="1" dirty="0">
                <a:solidFill>
                  <a:srgbClr val="FF0000"/>
                </a:solidFill>
                <a:latin typeface="+mn-lt"/>
              </a:rPr>
              <a:t>ν(G) = v-e+2</a:t>
            </a:r>
          </a:p>
          <a:p>
            <a:pPr lvl="0" algn="just">
              <a:buFont typeface="Arial" panose="020B0604020202020204" pitchFamily="34" charset="0"/>
              <a:buChar char="•"/>
            </a:pPr>
            <a:r>
              <a:rPr lang="en-US" sz="2400" dirty="0">
                <a:solidFill>
                  <a:prstClr val="black"/>
                </a:solidFill>
                <a:latin typeface="+mn-lt"/>
              </a:rPr>
              <a:t>In test-slang: “</a:t>
            </a:r>
            <a:r>
              <a:rPr lang="en-US" sz="2400" dirty="0">
                <a:solidFill>
                  <a:srgbClr val="92D050"/>
                </a:solidFill>
                <a:latin typeface="+mn-lt"/>
              </a:rPr>
              <a:t>McCabe-Metric</a:t>
            </a:r>
            <a:r>
              <a:rPr lang="en-US" sz="2400" dirty="0">
                <a:solidFill>
                  <a:prstClr val="black"/>
                </a:solidFill>
                <a:latin typeface="+mn-lt"/>
              </a:rPr>
              <a:t>“</a:t>
            </a:r>
          </a:p>
          <a:p>
            <a:pPr algn="just">
              <a:buFont typeface="Wingdings" panose="05000000000000000000" pitchFamily="2" charset="2"/>
              <a:buChar char="§"/>
            </a:pP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FDA7D03A-C795-674B-B238-4C95F9EA6FB3}" type="slidenum">
              <a:rPr lang="en-US"/>
              <a:t>38</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6485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D9C2748D-C305-0146-B667-730D89130D50}" type="slidenum">
              <a:rPr lang="en-US"/>
              <a:t>39</a:t>
            </a:fld>
            <a:endParaRPr lang="en-US" dirty="0"/>
          </a:p>
        </p:txBody>
      </p:sp>
      <p:sp>
        <p:nvSpPr>
          <p:cNvPr id="2253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Cyclomatic Complexity</a:t>
            </a:r>
            <a:endParaRPr lang="en-US" dirty="0">
              <a:solidFill>
                <a:schemeClr val="tx1"/>
              </a:solidFill>
            </a:endParaRPr>
          </a:p>
        </p:txBody>
      </p:sp>
      <p:pic>
        <p:nvPicPr>
          <p:cNvPr id="3" name="Picture 2" descr="Untitled2.png"/>
          <p:cNvPicPr>
            <a:picLocks noChangeAspect="1"/>
          </p:cNvPicPr>
          <p:nvPr/>
        </p:nvPicPr>
        <p:blipFill rotWithShape="1">
          <a:blip r:embed="rId3">
            <a:extLst>
              <a:ext uri="{28A0092B-C50C-407E-A947-70E740481C1C}">
                <a14:useLocalDpi xmlns:a14="http://schemas.microsoft.com/office/drawing/2010/main" val="0"/>
              </a:ext>
            </a:extLst>
          </a:blip>
          <a:srcRect l="56052" t="11216" r="19096" b="15251"/>
          <a:stretch/>
        </p:blipFill>
        <p:spPr>
          <a:xfrm>
            <a:off x="8812665" y="1223206"/>
            <a:ext cx="3079750" cy="5279951"/>
          </a:xfrm>
          <a:prstGeom prst="rect">
            <a:avLst/>
          </a:prstGeom>
        </p:spPr>
      </p:pic>
      <p:sp>
        <p:nvSpPr>
          <p:cNvPr id="7" name="Rectangle 3"/>
          <p:cNvSpPr txBox="1">
            <a:spLocks noChangeArrowheads="1"/>
          </p:cNvSpPr>
          <p:nvPr/>
        </p:nvSpPr>
        <p:spPr>
          <a:xfrm>
            <a:off x="808074" y="2254927"/>
            <a:ext cx="7811386" cy="4011193"/>
          </a:xfrm>
          <a:prstGeom prst="rect">
            <a:avLst/>
          </a:prstGeom>
        </p:spPr>
        <p:txBody>
          <a:bodyPr/>
          <a:lstStyle>
            <a:lvl1pPr marL="342900" indent="-342900" algn="l" defTabSz="457200" rtl="0" eaLnBrk="1" fontAlgn="base" hangingPunct="1">
              <a:spcBef>
                <a:spcPts val="600"/>
              </a:spcBef>
              <a:spcAft>
                <a:spcPts val="600"/>
              </a:spcAft>
              <a:buFont typeface="Wingdings" charset="2"/>
              <a:buChar char="²"/>
              <a:defRPr sz="2400" kern="1200">
                <a:solidFill>
                  <a:srgbClr val="46424D"/>
                </a:solidFill>
                <a:latin typeface="Arial"/>
                <a:ea typeface="ＭＳ Ｐゴシック" charset="-128"/>
                <a:cs typeface="Arial"/>
              </a:defRPr>
            </a:lvl1pPr>
            <a:lvl2pPr marL="742950" indent="-285750" algn="l" defTabSz="457200" rtl="0" eaLnBrk="1" fontAlgn="base" hangingPunct="1">
              <a:spcBef>
                <a:spcPts val="300"/>
              </a:spcBef>
              <a:spcAft>
                <a:spcPts val="300"/>
              </a:spcAft>
              <a:buFont typeface="Wingdings" charset="2"/>
              <a:buChar char="§"/>
              <a:defRPr sz="2000" kern="1200">
                <a:solidFill>
                  <a:srgbClr val="46424D"/>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i="1" dirty="0">
                <a:solidFill>
                  <a:schemeClr val="tx1"/>
                </a:solidFill>
                <a:latin typeface="+mj-lt"/>
              </a:rPr>
              <a:t>e = |E(G)| = 13</a:t>
            </a:r>
          </a:p>
          <a:p>
            <a:pPr marL="0" indent="0" algn="just">
              <a:buNone/>
            </a:pPr>
            <a:r>
              <a:rPr lang="en-US" i="1" dirty="0">
                <a:solidFill>
                  <a:schemeClr val="tx1"/>
                </a:solidFill>
                <a:latin typeface="+mj-lt"/>
              </a:rPr>
              <a:t>v = |V(G)| = 17</a:t>
            </a:r>
          </a:p>
          <a:p>
            <a:pPr marL="0" indent="0" algn="just">
              <a:buNone/>
            </a:pPr>
            <a:r>
              <a:rPr lang="en-US" dirty="0">
                <a:solidFill>
                  <a:schemeClr val="tx1"/>
                </a:solidFill>
                <a:latin typeface="+mj-lt"/>
              </a:rPr>
              <a:t>Cyclomatic Number: </a:t>
            </a:r>
          </a:p>
          <a:p>
            <a:pPr marL="457200" lvl="1" indent="0" algn="just">
              <a:buNone/>
            </a:pPr>
            <a:r>
              <a:rPr lang="en-US" sz="2400" i="1" dirty="0" err="1">
                <a:solidFill>
                  <a:schemeClr val="tx1"/>
                </a:solidFill>
                <a:latin typeface="+mj-lt"/>
              </a:rPr>
              <a:t>ν</a:t>
            </a:r>
            <a:r>
              <a:rPr lang="en-US" sz="2400" i="1" dirty="0">
                <a:solidFill>
                  <a:schemeClr val="tx1"/>
                </a:solidFill>
                <a:latin typeface="+mj-lt"/>
              </a:rPr>
              <a:t>(G) = 17-13+2 = 6</a:t>
            </a:r>
          </a:p>
          <a:p>
            <a:pPr marL="514350" indent="-457200" algn="just"/>
            <a:r>
              <a:rPr lang="en-US" dirty="0">
                <a:solidFill>
                  <a:schemeClr val="tx1"/>
                </a:solidFill>
                <a:latin typeface="+mj-lt"/>
              </a:rPr>
              <a:t>Cyclomatic number is also the number of </a:t>
            </a:r>
            <a:r>
              <a:rPr lang="en-US" dirty="0">
                <a:solidFill>
                  <a:schemeClr val="accent3"/>
                </a:solidFill>
                <a:latin typeface="+mj-lt"/>
              </a:rPr>
              <a:t>decisions nodes</a:t>
            </a:r>
            <a:r>
              <a:rPr lang="en-US" dirty="0">
                <a:solidFill>
                  <a:schemeClr val="tx1"/>
                </a:solidFill>
                <a:latin typeface="+mj-lt"/>
              </a:rPr>
              <a:t> in the control flow graph of a structured program +1, here: 5 (+ 1)</a:t>
            </a:r>
          </a:p>
          <a:p>
            <a:pPr marL="514350" indent="-457200" algn="just"/>
            <a:r>
              <a:rPr lang="en-US" dirty="0">
                <a:solidFill>
                  <a:schemeClr val="tx1"/>
                </a:solidFill>
                <a:latin typeface="+mj-lt"/>
              </a:rPr>
              <a:t>Example 2: What is the Cyclomatic complexity of the graph shown in slide 36?</a:t>
            </a:r>
          </a:p>
        </p:txBody>
      </p:sp>
    </p:spTree>
    <p:extLst>
      <p:ext uri="{BB962C8B-B14F-4D97-AF65-F5344CB8AC3E}">
        <p14:creationId xmlns:p14="http://schemas.microsoft.com/office/powerpoint/2010/main" val="293503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a:t>
            </a:r>
            <a:br>
              <a:rPr lang="en-NZ" dirty="0">
                <a:solidFill>
                  <a:schemeClr val="tx1"/>
                </a:solidFill>
              </a:rPr>
            </a:br>
            <a:r>
              <a:rPr lang="en-NZ" dirty="0">
                <a:solidFill>
                  <a:srgbClr val="92D050"/>
                </a:solidFill>
              </a:rPr>
              <a:t>Measurable Quality Requirements</a:t>
            </a:r>
            <a:endParaRPr lang="en-GB" dirty="0">
              <a:solidFill>
                <a:srgbClr val="92D050"/>
              </a:solidFill>
            </a:endParaRPr>
          </a:p>
        </p:txBody>
      </p:sp>
      <p:sp>
        <p:nvSpPr>
          <p:cNvPr id="17411" name="Rectangle 3"/>
          <p:cNvSpPr>
            <a:spLocks noGrp="1" noChangeArrowheads="1"/>
          </p:cNvSpPr>
          <p:nvPr>
            <p:ph idx="1"/>
          </p:nvPr>
        </p:nvSpPr>
        <p:spPr>
          <a:xfrm>
            <a:off x="1103313" y="2052918"/>
            <a:ext cx="9686608" cy="2343179"/>
          </a:xfrm>
        </p:spPr>
        <p:txBody>
          <a:bodyPr>
            <a:noAutofit/>
          </a:bodyPr>
          <a:lstStyle/>
          <a:p>
            <a:pPr marL="228600" indent="-228600" algn="just" defTabSz="914400" fontAlgn="auto">
              <a:lnSpc>
                <a:spcPct val="90000"/>
              </a:lnSpc>
              <a:spcBef>
                <a:spcPts val="1000"/>
              </a:spcBef>
              <a:spcAft>
                <a:spcPts val="0"/>
              </a:spcAft>
              <a:buFont typeface="Arial" panose="020B0604020202020204" pitchFamily="34" charset="0"/>
              <a:buChar char="•"/>
            </a:pPr>
            <a:r>
              <a:rPr lang="en-NZ" sz="2400" dirty="0">
                <a:solidFill>
                  <a:schemeClr val="tx1"/>
                </a:solidFill>
                <a:latin typeface="+mn-lt"/>
                <a:ea typeface="+mn-ea"/>
                <a:cs typeface="+mn-cs"/>
              </a:rPr>
              <a:t>Quality attribute requirements must be specific about how an application should achieve a given need:</a:t>
            </a:r>
            <a:endParaRPr lang="en-US" sz="2400" dirty="0">
              <a:solidFill>
                <a:schemeClr val="tx1"/>
              </a:solidFill>
              <a:latin typeface="+mn-lt"/>
              <a:ea typeface="+mn-ea"/>
              <a:cs typeface="+mn-cs"/>
            </a:endParaRPr>
          </a:p>
          <a:p>
            <a:pPr marL="628650" lvl="1" indent="-228600" algn="just" defTabSz="914400" fontAlgn="auto">
              <a:lnSpc>
                <a:spcPct val="90000"/>
              </a:lnSpc>
              <a:spcBef>
                <a:spcPts val="1000"/>
              </a:spcBef>
              <a:spcAft>
                <a:spcPts val="0"/>
              </a:spcAft>
              <a:buFont typeface="Arial" panose="020B0604020202020204" pitchFamily="34" charset="0"/>
              <a:buChar char="•"/>
            </a:pPr>
            <a:r>
              <a:rPr lang="en-US" sz="2400" dirty="0">
                <a:solidFill>
                  <a:srgbClr val="FFC000"/>
                </a:solidFill>
                <a:latin typeface="+mn-lt"/>
                <a:ea typeface="+mn-ea"/>
                <a:cs typeface="+mn-cs"/>
              </a:rPr>
              <a:t>You should write quality requirements quantitatively so that they can be objectively tested and measured.</a:t>
            </a:r>
          </a:p>
          <a:p>
            <a:pPr marL="228600" indent="-228600" algn="just" defTabSz="914400" fontAlgn="auto">
              <a:lnSpc>
                <a:spcPct val="90000"/>
              </a:lnSpc>
              <a:spcBef>
                <a:spcPts val="1000"/>
              </a:spcBef>
              <a:spcAft>
                <a:spcPts val="0"/>
              </a:spcAft>
              <a:buFont typeface="Arial" panose="020B0604020202020204" pitchFamily="34" charset="0"/>
              <a:buChar char="•"/>
            </a:pPr>
            <a:r>
              <a:rPr lang="en-US" sz="2400" dirty="0">
                <a:solidFill>
                  <a:prstClr val="black"/>
                </a:solidFill>
                <a:latin typeface="+mn-lt"/>
                <a:ea typeface="+mn-ea"/>
                <a:cs typeface="+mn-cs"/>
              </a:rPr>
              <a:t>The previous example can be written quantitatively as:</a:t>
            </a:r>
          </a:p>
          <a:p>
            <a:pPr marL="228600" indent="-228600" algn="just" defTabSz="914400" fontAlgn="auto">
              <a:lnSpc>
                <a:spcPct val="90000"/>
              </a:lnSpc>
              <a:spcBef>
                <a:spcPts val="1000"/>
              </a:spcBef>
              <a:spcAft>
                <a:spcPts val="0"/>
              </a:spcAft>
              <a:buFont typeface="Arial" panose="020B0604020202020204" pitchFamily="34" charset="0"/>
              <a:buChar char="•"/>
            </a:pPr>
            <a:endParaRPr lang="en-US" sz="2400" dirty="0">
              <a:solidFill>
                <a:prstClr val="black"/>
              </a:solidFill>
              <a:latin typeface="+mn-lt"/>
              <a:ea typeface="+mn-ea"/>
              <a:cs typeface="+mn-cs"/>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FC4F8C81-E67D-3D4E-B4EB-5ABC46615839}" type="slidenum">
              <a:rPr lang="en-US" smtClean="0"/>
              <a:t>4</a:t>
            </a:fld>
            <a:endParaRPr lang="en-US" dirty="0"/>
          </a:p>
        </p:txBody>
      </p:sp>
      <p:sp>
        <p:nvSpPr>
          <p:cNvPr id="2" name="Rectangle 1"/>
          <p:cNvSpPr/>
          <p:nvPr/>
        </p:nvSpPr>
        <p:spPr>
          <a:xfrm>
            <a:off x="2533650" y="4285875"/>
            <a:ext cx="6096000" cy="2086725"/>
          </a:xfrm>
          <a:prstGeom prst="rect">
            <a:avLst/>
          </a:prstGeom>
          <a:solidFill>
            <a:schemeClr val="accent1"/>
          </a:solidFill>
        </p:spPr>
        <p:txBody>
          <a:bodyPr>
            <a:spAutoFit/>
          </a:bodyPr>
          <a:lstStyle/>
          <a:p>
            <a:pPr algn="just" defTabSz="914400" fontAlgn="auto">
              <a:lnSpc>
                <a:spcPct val="90000"/>
              </a:lnSpc>
              <a:spcBef>
                <a:spcPts val="500"/>
              </a:spcBef>
              <a:spcAft>
                <a:spcPts val="0"/>
              </a:spcAft>
            </a:pPr>
            <a:r>
              <a:rPr lang="en-US" sz="2400" i="1" dirty="0">
                <a:solidFill>
                  <a:schemeClr val="bg1"/>
                </a:solidFill>
              </a:rPr>
              <a:t>Medical staff shall be able to use all the system functions after </a:t>
            </a:r>
            <a:r>
              <a:rPr lang="en-US" sz="2400" i="1" u="sng" dirty="0">
                <a:solidFill>
                  <a:schemeClr val="bg1"/>
                </a:solidFill>
              </a:rPr>
              <a:t>four hours </a:t>
            </a:r>
            <a:r>
              <a:rPr lang="en-US" sz="2400" i="1" dirty="0">
                <a:solidFill>
                  <a:schemeClr val="bg1"/>
                </a:solidFill>
              </a:rPr>
              <a:t>of training. After this training, the average number of errors made by experienced users shall not exceed </a:t>
            </a:r>
            <a:r>
              <a:rPr lang="en-US" sz="2400" i="1" u="sng" dirty="0">
                <a:solidFill>
                  <a:schemeClr val="bg1"/>
                </a:solidFill>
              </a:rPr>
              <a:t>two per hour </a:t>
            </a:r>
            <a:r>
              <a:rPr lang="en-US" sz="2400" i="1" dirty="0">
                <a:solidFill>
                  <a:schemeClr val="bg1"/>
                </a:solidFill>
              </a:rPr>
              <a:t>of system use.</a:t>
            </a:r>
            <a:endParaRPr lang="en-NZ" sz="2400" i="1" dirty="0">
              <a:solidFill>
                <a:schemeClr val="bg1"/>
              </a:solidFill>
            </a:endParaRPr>
          </a:p>
        </p:txBody>
      </p:sp>
    </p:spTree>
    <p:extLst>
      <p:ext uri="{BB962C8B-B14F-4D97-AF65-F5344CB8AC3E}">
        <p14:creationId xmlns:p14="http://schemas.microsoft.com/office/powerpoint/2010/main" val="42932784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4EDDA4F9-F7C4-174A-8C77-26A8FBCA0271}" type="slidenum">
              <a:rPr lang="en-US"/>
              <a:t>40</a:t>
            </a:fld>
            <a:endParaRPr lang="en-US" dirty="0"/>
          </a:p>
        </p:txBody>
      </p:sp>
      <p:pic>
        <p:nvPicPr>
          <p:cNvPr id="47"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Cyclomatic Complexity</a:t>
            </a:r>
            <a:endParaRPr lang="en-US" dirty="0">
              <a:solidFill>
                <a:schemeClr val="tx1"/>
              </a:solidFill>
            </a:endParaRPr>
          </a:p>
        </p:txBody>
      </p:sp>
      <p:sp>
        <p:nvSpPr>
          <p:cNvPr id="7" name="Rectangle 3"/>
          <p:cNvSpPr txBox="1">
            <a:spLocks noChangeArrowheads="1"/>
          </p:cNvSpPr>
          <p:nvPr/>
        </p:nvSpPr>
        <p:spPr>
          <a:xfrm>
            <a:off x="1151679" y="2358619"/>
            <a:ext cx="3457334" cy="4525963"/>
          </a:xfrm>
          <a:prstGeom prst="rect">
            <a:avLst/>
          </a:prstGeom>
        </p:spPr>
        <p:txBody>
          <a:bodyPr/>
          <a:lstStyle>
            <a:lvl1pPr marL="342900" indent="-342900" algn="l" defTabSz="457200" rtl="0" eaLnBrk="1" fontAlgn="base" hangingPunct="1">
              <a:spcBef>
                <a:spcPts val="600"/>
              </a:spcBef>
              <a:spcAft>
                <a:spcPts val="600"/>
              </a:spcAft>
              <a:buFont typeface="Wingdings" charset="2"/>
              <a:buChar char="²"/>
              <a:defRPr sz="2400" kern="1200">
                <a:solidFill>
                  <a:srgbClr val="46424D"/>
                </a:solidFill>
                <a:latin typeface="Arial"/>
                <a:ea typeface="ＭＳ Ｐゴシック" charset="-128"/>
                <a:cs typeface="Arial"/>
              </a:defRPr>
            </a:lvl1pPr>
            <a:lvl2pPr marL="742950" indent="-285750" algn="l" defTabSz="457200" rtl="0" eaLnBrk="1" fontAlgn="base" hangingPunct="1">
              <a:spcBef>
                <a:spcPts val="300"/>
              </a:spcBef>
              <a:spcAft>
                <a:spcPts val="300"/>
              </a:spcAft>
              <a:buFont typeface="Wingdings" charset="2"/>
              <a:buChar char="§"/>
              <a:defRPr sz="2000" kern="1200">
                <a:solidFill>
                  <a:srgbClr val="46424D"/>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sz="1800" kern="1200">
                <a:solidFill>
                  <a:srgbClr val="46424D"/>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tx1"/>
                </a:solidFill>
                <a:latin typeface="+mj-lt"/>
              </a:rPr>
              <a:t>What is the Cyclomatic complexity of this graph?</a:t>
            </a:r>
          </a:p>
        </p:txBody>
      </p:sp>
      <p:sp>
        <p:nvSpPr>
          <p:cNvPr id="8" name="Oval 7"/>
          <p:cNvSpPr/>
          <p:nvPr/>
        </p:nvSpPr>
        <p:spPr>
          <a:xfrm>
            <a:off x="5305698" y="111066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a:t>
            </a:r>
          </a:p>
        </p:txBody>
      </p:sp>
      <p:sp>
        <p:nvSpPr>
          <p:cNvPr id="9" name="Oval 8"/>
          <p:cNvSpPr/>
          <p:nvPr/>
        </p:nvSpPr>
        <p:spPr>
          <a:xfrm>
            <a:off x="5305698" y="1961605"/>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2,3</a:t>
            </a:r>
          </a:p>
        </p:txBody>
      </p:sp>
      <p:sp>
        <p:nvSpPr>
          <p:cNvPr id="10" name="Oval 9"/>
          <p:cNvSpPr/>
          <p:nvPr/>
        </p:nvSpPr>
        <p:spPr>
          <a:xfrm>
            <a:off x="5316584" y="280416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4</a:t>
            </a:r>
          </a:p>
        </p:txBody>
      </p:sp>
      <p:sp>
        <p:nvSpPr>
          <p:cNvPr id="11" name="Oval 10"/>
          <p:cNvSpPr/>
          <p:nvPr/>
        </p:nvSpPr>
        <p:spPr>
          <a:xfrm>
            <a:off x="5305697" y="371202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5,6</a:t>
            </a:r>
          </a:p>
        </p:txBody>
      </p:sp>
      <p:sp>
        <p:nvSpPr>
          <p:cNvPr id="12" name="Oval 11"/>
          <p:cNvSpPr/>
          <p:nvPr/>
        </p:nvSpPr>
        <p:spPr>
          <a:xfrm>
            <a:off x="5316584" y="4730932"/>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7</a:t>
            </a:r>
          </a:p>
        </p:txBody>
      </p:sp>
      <p:sp>
        <p:nvSpPr>
          <p:cNvPr id="13" name="Oval 12"/>
          <p:cNvSpPr/>
          <p:nvPr/>
        </p:nvSpPr>
        <p:spPr>
          <a:xfrm>
            <a:off x="5318758" y="560178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8</a:t>
            </a:r>
          </a:p>
        </p:txBody>
      </p:sp>
      <p:sp>
        <p:nvSpPr>
          <p:cNvPr id="14" name="Oval 13"/>
          <p:cNvSpPr/>
          <p:nvPr/>
        </p:nvSpPr>
        <p:spPr>
          <a:xfrm>
            <a:off x="6289767" y="560396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9</a:t>
            </a:r>
          </a:p>
        </p:txBody>
      </p:sp>
      <p:sp>
        <p:nvSpPr>
          <p:cNvPr id="15" name="Oval 14"/>
          <p:cNvSpPr/>
          <p:nvPr/>
        </p:nvSpPr>
        <p:spPr>
          <a:xfrm>
            <a:off x="7304316" y="4963884"/>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10</a:t>
            </a:r>
          </a:p>
        </p:txBody>
      </p:sp>
      <p:sp>
        <p:nvSpPr>
          <p:cNvPr id="16" name="Oval 15"/>
          <p:cNvSpPr/>
          <p:nvPr/>
        </p:nvSpPr>
        <p:spPr>
          <a:xfrm>
            <a:off x="7304315" y="610752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12</a:t>
            </a:r>
          </a:p>
        </p:txBody>
      </p:sp>
      <p:sp>
        <p:nvSpPr>
          <p:cNvPr id="17" name="Oval 16"/>
          <p:cNvSpPr/>
          <p:nvPr/>
        </p:nvSpPr>
        <p:spPr>
          <a:xfrm>
            <a:off x="8366761" y="544068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15</a:t>
            </a:r>
          </a:p>
        </p:txBody>
      </p:sp>
      <p:sp>
        <p:nvSpPr>
          <p:cNvPr id="18" name="Oval 17"/>
          <p:cNvSpPr/>
          <p:nvPr/>
        </p:nvSpPr>
        <p:spPr>
          <a:xfrm>
            <a:off x="8366760" y="4280263"/>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16</a:t>
            </a:r>
          </a:p>
        </p:txBody>
      </p:sp>
      <p:sp>
        <p:nvSpPr>
          <p:cNvPr id="19" name="Oval 18"/>
          <p:cNvSpPr/>
          <p:nvPr/>
        </p:nvSpPr>
        <p:spPr>
          <a:xfrm>
            <a:off x="8366759" y="3263537"/>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17</a:t>
            </a:r>
          </a:p>
        </p:txBody>
      </p:sp>
      <p:sp>
        <p:nvSpPr>
          <p:cNvPr id="20" name="Oval 19"/>
          <p:cNvSpPr/>
          <p:nvPr/>
        </p:nvSpPr>
        <p:spPr>
          <a:xfrm>
            <a:off x="8366758" y="2370908"/>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18</a:t>
            </a:r>
          </a:p>
        </p:txBody>
      </p:sp>
      <p:sp>
        <p:nvSpPr>
          <p:cNvPr id="21" name="Oval 20"/>
          <p:cNvSpPr/>
          <p:nvPr/>
        </p:nvSpPr>
        <p:spPr>
          <a:xfrm>
            <a:off x="9551127" y="356180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19</a:t>
            </a:r>
          </a:p>
        </p:txBody>
      </p:sp>
      <p:sp>
        <p:nvSpPr>
          <p:cNvPr id="22" name="Oval 21"/>
          <p:cNvSpPr/>
          <p:nvPr/>
        </p:nvSpPr>
        <p:spPr>
          <a:xfrm>
            <a:off x="10038806" y="5440680"/>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21</a:t>
            </a:r>
          </a:p>
        </p:txBody>
      </p:sp>
      <p:sp>
        <p:nvSpPr>
          <p:cNvPr id="23" name="Oval 22"/>
          <p:cNvSpPr/>
          <p:nvPr/>
        </p:nvSpPr>
        <p:spPr>
          <a:xfrm>
            <a:off x="9228716" y="5440681"/>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20</a:t>
            </a:r>
          </a:p>
        </p:txBody>
      </p:sp>
      <p:cxnSp>
        <p:nvCxnSpPr>
          <p:cNvPr id="24" name="Straight Arrow Connector 23"/>
          <p:cNvCxnSpPr>
            <a:stCxn id="8" idx="4"/>
            <a:endCxn id="9" idx="0"/>
          </p:cNvCxnSpPr>
          <p:nvPr/>
        </p:nvCxnSpPr>
        <p:spPr>
          <a:xfrm>
            <a:off x="5612675" y="1724616"/>
            <a:ext cx="0" cy="23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4"/>
            <a:endCxn id="10" idx="0"/>
          </p:cNvCxnSpPr>
          <p:nvPr/>
        </p:nvCxnSpPr>
        <p:spPr>
          <a:xfrm>
            <a:off x="5612675" y="2575560"/>
            <a:ext cx="10886" cy="228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4"/>
            <a:endCxn id="11" idx="0"/>
          </p:cNvCxnSpPr>
          <p:nvPr/>
        </p:nvCxnSpPr>
        <p:spPr>
          <a:xfrm flipH="1">
            <a:off x="5612675" y="3418115"/>
            <a:ext cx="10887" cy="293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1" idx="6"/>
            <a:endCxn id="10" idx="6"/>
          </p:cNvCxnSpPr>
          <p:nvPr/>
        </p:nvCxnSpPr>
        <p:spPr>
          <a:xfrm flipV="1">
            <a:off x="5919652" y="3111139"/>
            <a:ext cx="10887" cy="907867"/>
          </a:xfrm>
          <a:prstGeom prst="bentConnector3">
            <a:avLst>
              <a:gd name="adj1" fmla="val 219975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0" idx="2"/>
            <a:endCxn id="12" idx="2"/>
          </p:cNvCxnSpPr>
          <p:nvPr/>
        </p:nvCxnSpPr>
        <p:spPr>
          <a:xfrm rot="10800000" flipV="1">
            <a:off x="5316583" y="3111138"/>
            <a:ext cx="12700" cy="1926771"/>
          </a:xfrm>
          <a:prstGeom prst="bentConnector3">
            <a:avLst>
              <a:gd name="adj1" fmla="val 18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2" idx="4"/>
            <a:endCxn id="13" idx="0"/>
          </p:cNvCxnSpPr>
          <p:nvPr/>
        </p:nvCxnSpPr>
        <p:spPr>
          <a:xfrm>
            <a:off x="5623561" y="5344887"/>
            <a:ext cx="2174" cy="256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3" idx="6"/>
            <a:endCxn id="14" idx="2"/>
          </p:cNvCxnSpPr>
          <p:nvPr/>
        </p:nvCxnSpPr>
        <p:spPr>
          <a:xfrm>
            <a:off x="5932712" y="5908765"/>
            <a:ext cx="357054" cy="2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4" idx="7"/>
            <a:endCxn id="15" idx="2"/>
          </p:cNvCxnSpPr>
          <p:nvPr/>
        </p:nvCxnSpPr>
        <p:spPr>
          <a:xfrm flipV="1">
            <a:off x="6813809" y="5270861"/>
            <a:ext cx="490506" cy="423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5"/>
            <a:endCxn id="16" idx="2"/>
          </p:cNvCxnSpPr>
          <p:nvPr/>
        </p:nvCxnSpPr>
        <p:spPr>
          <a:xfrm>
            <a:off x="6813810" y="6128008"/>
            <a:ext cx="490505" cy="2864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262949" y="4049926"/>
            <a:ext cx="613955" cy="613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14</a:t>
            </a:r>
          </a:p>
        </p:txBody>
      </p:sp>
      <p:cxnSp>
        <p:nvCxnSpPr>
          <p:cNvPr id="34" name="Straight Arrow Connector 33"/>
          <p:cNvCxnSpPr>
            <a:stCxn id="13" idx="7"/>
            <a:endCxn id="33" idx="3"/>
          </p:cNvCxnSpPr>
          <p:nvPr/>
        </p:nvCxnSpPr>
        <p:spPr>
          <a:xfrm flipV="1">
            <a:off x="5842800" y="4573969"/>
            <a:ext cx="1510060" cy="1117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3" idx="6"/>
            <a:endCxn id="17" idx="2"/>
          </p:cNvCxnSpPr>
          <p:nvPr/>
        </p:nvCxnSpPr>
        <p:spPr>
          <a:xfrm>
            <a:off x="7876904" y="4356904"/>
            <a:ext cx="489857" cy="1390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5" idx="6"/>
            <a:endCxn id="17" idx="2"/>
          </p:cNvCxnSpPr>
          <p:nvPr/>
        </p:nvCxnSpPr>
        <p:spPr>
          <a:xfrm>
            <a:off x="7918270" y="5270862"/>
            <a:ext cx="448490" cy="4767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6" idx="6"/>
            <a:endCxn id="17" idx="2"/>
          </p:cNvCxnSpPr>
          <p:nvPr/>
        </p:nvCxnSpPr>
        <p:spPr>
          <a:xfrm flipV="1">
            <a:off x="7918270" y="5747658"/>
            <a:ext cx="448491" cy="666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7" idx="0"/>
            <a:endCxn id="18" idx="4"/>
          </p:cNvCxnSpPr>
          <p:nvPr/>
        </p:nvCxnSpPr>
        <p:spPr>
          <a:xfrm flipH="1" flipV="1">
            <a:off x="8673738" y="4894218"/>
            <a:ext cx="1" cy="546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8" idx="0"/>
            <a:endCxn id="19" idx="4"/>
          </p:cNvCxnSpPr>
          <p:nvPr/>
        </p:nvCxnSpPr>
        <p:spPr>
          <a:xfrm flipH="1" flipV="1">
            <a:off x="8673737" y="3877492"/>
            <a:ext cx="1" cy="4027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9" idx="0"/>
            <a:endCxn id="20" idx="4"/>
          </p:cNvCxnSpPr>
          <p:nvPr/>
        </p:nvCxnSpPr>
        <p:spPr>
          <a:xfrm flipH="1" flipV="1">
            <a:off x="8673736" y="2984862"/>
            <a:ext cx="1" cy="278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20" idx="2"/>
            <a:endCxn id="19" idx="2"/>
          </p:cNvCxnSpPr>
          <p:nvPr/>
        </p:nvCxnSpPr>
        <p:spPr>
          <a:xfrm rot="10800000" flipH="1" flipV="1">
            <a:off x="8366757" y="2677885"/>
            <a:ext cx="1" cy="892629"/>
          </a:xfrm>
          <a:prstGeom prst="bentConnector3">
            <a:avLst>
              <a:gd name="adj1" fmla="val -2286000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9" idx="6"/>
            <a:endCxn id="21" idx="2"/>
          </p:cNvCxnSpPr>
          <p:nvPr/>
        </p:nvCxnSpPr>
        <p:spPr>
          <a:xfrm>
            <a:off x="8980714" y="3570515"/>
            <a:ext cx="570413" cy="298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1" idx="3"/>
            <a:endCxn id="17" idx="7"/>
          </p:cNvCxnSpPr>
          <p:nvPr/>
        </p:nvCxnSpPr>
        <p:spPr>
          <a:xfrm flipH="1">
            <a:off x="8890804" y="4085848"/>
            <a:ext cx="750235" cy="1444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7" idx="6"/>
            <a:endCxn id="23" idx="2"/>
          </p:cNvCxnSpPr>
          <p:nvPr/>
        </p:nvCxnSpPr>
        <p:spPr>
          <a:xfrm>
            <a:off x="8980715" y="5747658"/>
            <a:ext cx="248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3" idx="6"/>
            <a:endCxn id="22" idx="2"/>
          </p:cNvCxnSpPr>
          <p:nvPr/>
        </p:nvCxnSpPr>
        <p:spPr>
          <a:xfrm flipV="1">
            <a:off x="9842671" y="5747658"/>
            <a:ext cx="19613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83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chemeClr val="accent4"/>
                </a:solidFill>
              </a:rPr>
              <a:t>Evaluating Cyclomatic Complexity</a:t>
            </a:r>
            <a:endParaRPr lang="en-US" dirty="0">
              <a:solidFill>
                <a:schemeClr val="accent4"/>
              </a:solidFill>
            </a:endParaRPr>
          </a:p>
        </p:txBody>
      </p:sp>
      <p:sp>
        <p:nvSpPr>
          <p:cNvPr id="22531" name="Rectangle 3"/>
          <p:cNvSpPr>
            <a:spLocks noGrp="1" noChangeArrowheads="1"/>
          </p:cNvSpPr>
          <p:nvPr>
            <p:ph idx="1"/>
          </p:nvPr>
        </p:nvSpPr>
        <p:spPr>
          <a:xfrm>
            <a:off x="949843" y="2068497"/>
            <a:ext cx="9195644" cy="4057667"/>
          </a:xfrm>
        </p:spPr>
        <p:txBody>
          <a:bodyPr>
            <a:noAutofit/>
          </a:bodyPr>
          <a:lstStyle/>
          <a:p>
            <a:pPr algn="just"/>
            <a:r>
              <a:rPr lang="en-US" dirty="0">
                <a:solidFill>
                  <a:schemeClr val="tx1"/>
                </a:solidFill>
                <a:latin typeface="+mj-lt"/>
              </a:rPr>
              <a:t>A Cyclomatic number higher than 10 is, according to McCabe, not tolerable because it represents excessive complexity.</a:t>
            </a:r>
          </a:p>
          <a:p>
            <a:pPr algn="just"/>
            <a:r>
              <a:rPr lang="en-US" dirty="0">
                <a:solidFill>
                  <a:schemeClr val="tx1"/>
                </a:solidFill>
                <a:latin typeface="+mj-lt"/>
              </a:rPr>
              <a:t>The understandability of a program piece is of vital importance for the maintainability.</a:t>
            </a:r>
          </a:p>
          <a:p>
            <a:pPr lvl="1" algn="just"/>
            <a:r>
              <a:rPr lang="en-US" dirty="0">
                <a:solidFill>
                  <a:schemeClr val="tx1"/>
                </a:solidFill>
                <a:latin typeface="+mj-lt"/>
              </a:rPr>
              <a:t>Rework the program part!</a:t>
            </a:r>
          </a:p>
          <a:p>
            <a:pPr lvl="1" algn="just"/>
            <a:r>
              <a:rPr lang="en-US" dirty="0">
                <a:solidFill>
                  <a:schemeClr val="tx1"/>
                </a:solidFill>
                <a:latin typeface="+mj-lt"/>
              </a:rPr>
              <a:t>The measured value of 6 in the example is in the acceptable area, according to McCabe.</a:t>
            </a:r>
          </a:p>
          <a:p>
            <a:pPr lvl="1" algn="just"/>
            <a:r>
              <a:rPr lang="en-US" dirty="0">
                <a:solidFill>
                  <a:schemeClr val="tx1"/>
                </a:solidFill>
                <a:latin typeface="+mj-lt"/>
              </a:rPr>
              <a:t>The higher the determined cyclomatic number is, the more difficult it is to trace the application flow of the program piece and the more difficult it becomes to understand it.</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0E9024BA-C960-8D43-BD5C-7E7B091F237A}" type="slidenum">
              <a:rPr lang="en-US"/>
              <a:t>41</a:t>
            </a:fld>
            <a:endParaRPr lang="en-US" dirty="0"/>
          </a:p>
        </p:txBody>
      </p:sp>
    </p:spTree>
    <p:extLst>
      <p:ext uri="{BB962C8B-B14F-4D97-AF65-F5344CB8AC3E}">
        <p14:creationId xmlns:p14="http://schemas.microsoft.com/office/powerpoint/2010/main" val="1656843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Length of identifiers:</a:t>
            </a:r>
          </a:p>
          <a:p>
            <a:pPr lvl="1" indent="-342900" algn="just">
              <a:buFont typeface="Wingdings" panose="05000000000000000000" pitchFamily="2" charset="2"/>
              <a:buChar char="§"/>
            </a:pPr>
            <a:r>
              <a:rPr lang="en-NZ" sz="2400" dirty="0">
                <a:solidFill>
                  <a:schemeClr val="tx1"/>
                </a:solidFill>
                <a:latin typeface="+mn-lt"/>
              </a:rPr>
              <a:t>This is a measure of the average length of identifiers (names for variables, classes, methods, etc.) in a program. </a:t>
            </a:r>
          </a:p>
          <a:p>
            <a:pPr lvl="1" indent="-342900" algn="just">
              <a:buFont typeface="Wingdings" panose="05000000000000000000" pitchFamily="2" charset="2"/>
              <a:buChar char="§"/>
            </a:pPr>
            <a:r>
              <a:rPr lang="en-NZ" sz="2400" dirty="0">
                <a:solidFill>
                  <a:schemeClr val="tx1"/>
                </a:solidFill>
                <a:latin typeface="+mn-lt"/>
              </a:rPr>
              <a:t>The longer the identifiers, the more likely they are to be meaningful and hence the more understandable the program.</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B9719CF9-4F3B-774C-BBD0-DBEE683BB9F2}" type="slidenum">
              <a:rPr lang="en-US"/>
              <a:t>42</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05423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Depth of conditional nesting:</a:t>
            </a:r>
          </a:p>
          <a:p>
            <a:pPr lvl="1" indent="-342900" algn="just">
              <a:buFont typeface="Wingdings" panose="05000000000000000000" pitchFamily="2" charset="2"/>
              <a:buChar char="§"/>
            </a:pPr>
            <a:r>
              <a:rPr lang="en-NZ" sz="2400" dirty="0">
                <a:solidFill>
                  <a:schemeClr val="tx1"/>
                </a:solidFill>
                <a:latin typeface="+mn-lt"/>
              </a:rPr>
              <a:t>This is a measure of the depth of nesting of if-statements in a program. </a:t>
            </a:r>
          </a:p>
          <a:p>
            <a:pPr lvl="1" indent="-342900" algn="just">
              <a:buFont typeface="Wingdings" panose="05000000000000000000" pitchFamily="2" charset="2"/>
              <a:buChar char="§"/>
            </a:pPr>
            <a:r>
              <a:rPr lang="en-NZ" sz="2400" dirty="0">
                <a:solidFill>
                  <a:schemeClr val="tx1"/>
                </a:solidFill>
                <a:latin typeface="+mn-lt"/>
              </a:rPr>
              <a:t>Deeply nested if-statements are hard to understand and potentially error-prone.</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5E48189F-23B6-934A-9813-D286BFB0BCE3}" type="slidenum">
              <a:rPr lang="en-US"/>
              <a:t>43</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65861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Static Metrics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rgbClr val="92D050"/>
                </a:solidFill>
                <a:latin typeface="+mn-lt"/>
              </a:rPr>
              <a:t>Fog index: </a:t>
            </a:r>
          </a:p>
          <a:p>
            <a:pPr lvl="1" algn="just"/>
            <a:r>
              <a:rPr lang="en-NZ" sz="2400" dirty="0">
                <a:solidFill>
                  <a:schemeClr val="tx1"/>
                </a:solidFill>
                <a:latin typeface="+mn-lt"/>
              </a:rPr>
              <a:t>This is a measure of the average length of words and sentences in documents. </a:t>
            </a:r>
          </a:p>
          <a:p>
            <a:pPr lvl="1" algn="just"/>
            <a:r>
              <a:rPr lang="en-NZ" sz="2400" dirty="0">
                <a:solidFill>
                  <a:schemeClr val="tx1"/>
                </a:solidFill>
                <a:latin typeface="+mn-lt"/>
              </a:rPr>
              <a:t>The higher the value of a document’s Fog index, the more difficult the document is to understand.</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44</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1124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GB" dirty="0">
                <a:solidFill>
                  <a:schemeClr val="accent4"/>
                </a:solidFill>
              </a:rPr>
              <a:t>Weighted Methods per Class</a:t>
            </a:r>
            <a:endParaRPr lang="en-GB" dirty="0">
              <a:solidFill>
                <a:srgbClr val="92D050"/>
              </a:solidFill>
            </a:endParaRP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normAutofit/>
              </a:bodyPr>
              <a:lstStyle/>
              <a:p>
                <a:pPr algn="just"/>
                <a:r>
                  <a:rPr lang="en-US" sz="2400" dirty="0">
                    <a:solidFill>
                      <a:schemeClr val="accent1"/>
                    </a:solidFill>
                    <a:latin typeface="+mn-lt"/>
                  </a:rPr>
                  <a:t>Weighted Methods per Class (WMC) </a:t>
                </a:r>
                <a:r>
                  <a:rPr lang="en-US" sz="2400" dirty="0">
                    <a:latin typeface="+mn-lt"/>
                  </a:rPr>
                  <a:t>is an object-oriented metric to measure complexity in a class based on the weighted sum of complexity of each method in the class. </a:t>
                </a:r>
              </a:p>
              <a:p>
                <a:pPr algn="just"/>
                <a:r>
                  <a:rPr lang="en-US" sz="2400" dirty="0">
                    <a:latin typeface="+mn-lt"/>
                  </a:rPr>
                  <a:t>Consider a Class </a:t>
                </a:r>
                <a:r>
                  <a:rPr lang="en-US" sz="2400" i="1" dirty="0">
                    <a:latin typeface="+mn-lt"/>
                  </a:rPr>
                  <a:t>C1</a:t>
                </a:r>
                <a:r>
                  <a:rPr lang="en-US" sz="2400" dirty="0">
                    <a:latin typeface="+mn-lt"/>
                  </a:rPr>
                  <a:t>, with methods </a:t>
                </a:r>
                <a:r>
                  <a:rPr lang="en-US" sz="2400" i="1" dirty="0">
                    <a:latin typeface="+mn-lt"/>
                  </a:rPr>
                  <a:t>M</a:t>
                </a:r>
                <a:r>
                  <a:rPr lang="en-US" sz="2400" i="1" baseline="-25000" dirty="0">
                    <a:latin typeface="+mn-lt"/>
                  </a:rPr>
                  <a:t>1</a:t>
                </a:r>
                <a:r>
                  <a:rPr lang="en-US" sz="2400" i="1" dirty="0">
                    <a:latin typeface="+mn-lt"/>
                  </a:rPr>
                  <a:t>,...</a:t>
                </a:r>
                <a:r>
                  <a:rPr lang="en-US" sz="2400" i="1" dirty="0" err="1">
                    <a:latin typeface="+mn-lt"/>
                  </a:rPr>
                  <a:t>M</a:t>
                </a:r>
                <a:r>
                  <a:rPr lang="en-US" sz="2400" i="1" baseline="-25000" dirty="0" err="1">
                    <a:latin typeface="+mn-lt"/>
                  </a:rPr>
                  <a:t>n</a:t>
                </a:r>
                <a:r>
                  <a:rPr lang="en-US" sz="2400" i="1" dirty="0">
                    <a:latin typeface="+mn-lt"/>
                  </a:rPr>
                  <a:t> </a:t>
                </a:r>
                <a:r>
                  <a:rPr lang="en-US" sz="2400" dirty="0">
                    <a:latin typeface="+mn-lt"/>
                  </a:rPr>
                  <a:t>that are defined in the class. Let </a:t>
                </a:r>
                <a:r>
                  <a:rPr lang="en-US" sz="2400" i="1" dirty="0">
                    <a:latin typeface="+mn-lt"/>
                  </a:rPr>
                  <a:t>c</a:t>
                </a:r>
                <a:r>
                  <a:rPr lang="en-US" sz="2400" i="1" baseline="-25000" dirty="0">
                    <a:latin typeface="+mn-lt"/>
                  </a:rPr>
                  <a:t>1</a:t>
                </a:r>
                <a:r>
                  <a:rPr lang="en-US" sz="2400" i="1" dirty="0">
                    <a:latin typeface="+mn-lt"/>
                  </a:rPr>
                  <a:t>,...</a:t>
                </a:r>
                <a:r>
                  <a:rPr lang="en-US" sz="2400" i="1" dirty="0" err="1">
                    <a:latin typeface="+mn-lt"/>
                  </a:rPr>
                  <a:t>c</a:t>
                </a:r>
                <a:r>
                  <a:rPr lang="en-US" sz="2400" i="1" baseline="-25000" dirty="0" err="1">
                    <a:latin typeface="+mn-lt"/>
                  </a:rPr>
                  <a:t>n</a:t>
                </a:r>
                <a:r>
                  <a:rPr lang="en-US" sz="2400" i="1" dirty="0">
                    <a:latin typeface="+mn-lt"/>
                  </a:rPr>
                  <a:t> </a:t>
                </a:r>
                <a:r>
                  <a:rPr lang="en-US" sz="2400" dirty="0">
                    <a:latin typeface="+mn-lt"/>
                  </a:rPr>
                  <a:t>be the complexity of the methods (for example </a:t>
                </a:r>
                <a:r>
                  <a:rPr lang="en-US" sz="2400" dirty="0" err="1">
                    <a:latin typeface="+mn-lt"/>
                  </a:rPr>
                  <a:t>Cyclomatic</a:t>
                </a:r>
                <a:r>
                  <a:rPr lang="en-US" sz="2400" dirty="0">
                    <a:latin typeface="+mn-lt"/>
                  </a:rPr>
                  <a:t> Complexity, or other metrics discussed here). Then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charset="0"/>
                        </a:rPr>
                        <m:t>𝑊𝑀𝐶</m:t>
                      </m:r>
                      <m:r>
                        <a:rPr lang="en-US" sz="2400" b="0" i="1" smtClean="0">
                          <a:solidFill>
                            <a:schemeClr val="tx1"/>
                          </a:solidFill>
                          <a:latin typeface="Cambria Math" charset="0"/>
                        </a:rPr>
                        <m:t>= </m:t>
                      </m:r>
                      <m:nary>
                        <m:naryPr>
                          <m:chr m:val="∑"/>
                          <m:ctrlPr>
                            <a:rPr lang="is-IS" sz="240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charset="0"/>
                            </a:rPr>
                            <m:t>𝑖</m:t>
                          </m:r>
                          <m:r>
                            <a:rPr lang="en-US" sz="2400" b="0" i="1" smtClean="0">
                              <a:solidFill>
                                <a:schemeClr val="tx1"/>
                              </a:solidFill>
                              <a:latin typeface="Cambria Math" charset="0"/>
                            </a:rPr>
                            <m:t>=1</m:t>
                          </m:r>
                        </m:sub>
                        <m:sup>
                          <m:r>
                            <a:rPr lang="en-US" sz="2400" b="0" i="1" smtClean="0">
                              <a:solidFill>
                                <a:schemeClr val="tx1"/>
                              </a:solidFill>
                              <a:latin typeface="Cambria Math" charset="0"/>
                            </a:rPr>
                            <m:t>𝑛</m:t>
                          </m:r>
                        </m:sup>
                        <m:e>
                          <m:r>
                            <a:rPr lang="en-US" sz="2400" b="0" i="1" smtClean="0">
                              <a:solidFill>
                                <a:schemeClr val="tx1"/>
                              </a:solidFill>
                              <a:latin typeface="Cambria Math" charset="0"/>
                            </a:rPr>
                            <m:t>𝑐</m:t>
                          </m:r>
                          <m:r>
                            <a:rPr lang="en-US" sz="2400" b="0" i="1" baseline="-25000" smtClean="0">
                              <a:solidFill>
                                <a:schemeClr val="tx1"/>
                              </a:solidFill>
                              <a:latin typeface="Cambria Math" charset="0"/>
                            </a:rPr>
                            <m:t>𝑖</m:t>
                          </m:r>
                        </m:e>
                      </m:nary>
                    </m:oMath>
                  </m:oMathPara>
                </a14:m>
                <a:endParaRPr lang="en-NZ" sz="2400" dirty="0">
                  <a:solidFill>
                    <a:schemeClr val="tx1"/>
                  </a:solidFill>
                  <a:latin typeface="+mn-lt"/>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rotWithShape="0">
                <a:blip r:embed="rId3"/>
                <a:stretch>
                  <a:fillRect l="-503" t="-1163" r="-944"/>
                </a:stretch>
              </a:blipFill>
            </p:spPr>
            <p:txBody>
              <a:bodyPr/>
              <a:lstStyle/>
              <a:p>
                <a:r>
                  <a:rPr lang="en-US">
                    <a:noFill/>
                  </a:rPr>
                  <a:t> </a:t>
                </a:r>
              </a:p>
            </p:txBody>
          </p:sp>
        </mc:Fallback>
      </mc:AlternateContent>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45</a:t>
            </a:fld>
            <a:endParaRPr lang="en-US" dirty="0"/>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457404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GB" dirty="0">
                <a:solidFill>
                  <a:schemeClr val="accent4"/>
                </a:solidFill>
              </a:rPr>
              <a:t>Weighted Methods per Class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algn="just"/>
            <a:r>
              <a:rPr lang="en-NZ" sz="2400" dirty="0"/>
              <a:t>WMC is an indicator of how much effort is required to develop and maintain a particular class. </a:t>
            </a:r>
          </a:p>
          <a:p>
            <a:pPr algn="just"/>
            <a:r>
              <a:rPr lang="en-NZ" sz="2400" dirty="0">
                <a:latin typeface="+mn-lt"/>
              </a:rPr>
              <a:t>A class with a disproportionately high number of complex methods (i.e. high WMC):</a:t>
            </a:r>
          </a:p>
          <a:p>
            <a:pPr lvl="1" algn="just"/>
            <a:r>
              <a:rPr lang="en-NZ" sz="2400" dirty="0">
                <a:latin typeface="+mn-lt"/>
              </a:rPr>
              <a:t>is more likely to be prone to errors,         </a:t>
            </a:r>
          </a:p>
          <a:p>
            <a:pPr lvl="1" algn="just"/>
            <a:r>
              <a:rPr lang="en-NZ" sz="2400" dirty="0">
                <a:latin typeface="+mn-lt"/>
              </a:rPr>
              <a:t>has more impact on the children of the class,       </a:t>
            </a:r>
          </a:p>
          <a:p>
            <a:pPr lvl="1" algn="just"/>
            <a:r>
              <a:rPr lang="en-NZ" sz="2400" dirty="0">
                <a:latin typeface="+mn-lt"/>
              </a:rPr>
              <a:t>is more likely to become application-specific and therefore less reusable.</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46</a:t>
            </a:fld>
            <a:endParaRPr lang="en-US" dirty="0"/>
          </a:p>
        </p:txBody>
      </p:sp>
    </p:spTree>
    <p:extLst>
      <p:ext uri="{BB962C8B-B14F-4D97-AF65-F5344CB8AC3E}">
        <p14:creationId xmlns:p14="http://schemas.microsoft.com/office/powerpoint/2010/main" val="13578863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GB" dirty="0">
                <a:solidFill>
                  <a:schemeClr val="accent4"/>
                </a:solidFill>
              </a:rPr>
              <a:t>Weighted Methods per Class</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marL="342900" lvl="1" indent="-342900" algn="just"/>
            <a:r>
              <a:rPr lang="en-NZ" sz="2400" dirty="0"/>
              <a:t>The lower limit for WMC is default 1 because a class should consist of at least one function and the upper default limit is 50 (if </a:t>
            </a:r>
            <a:r>
              <a:rPr lang="en-NZ" sz="2400" dirty="0" err="1"/>
              <a:t>Cyclomatic</a:t>
            </a:r>
            <a:r>
              <a:rPr lang="en-NZ" sz="2400" dirty="0"/>
              <a:t> Complexity is the basis). </a:t>
            </a:r>
            <a:endParaRPr lang="en-NZ" sz="2400" dirty="0">
              <a:latin typeface="+mn-lt"/>
            </a:endParaRPr>
          </a:p>
          <a:p>
            <a:pPr algn="just"/>
            <a:r>
              <a:rPr lang="en-NZ" sz="2400" dirty="0">
                <a:latin typeface="+mn-lt"/>
              </a:rPr>
              <a:t>If the complexity seems disproportionately high compared to the complexity of other classes, look at ways to split the class, by moving some of the methods into another class.</a:t>
            </a: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47</a:t>
            </a:fld>
            <a:endParaRPr lang="en-US" dirty="0"/>
          </a:p>
        </p:txBody>
      </p:sp>
    </p:spTree>
    <p:extLst>
      <p:ext uri="{BB962C8B-B14F-4D97-AF65-F5344CB8AC3E}">
        <p14:creationId xmlns:p14="http://schemas.microsoft.com/office/powerpoint/2010/main" val="77366059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Depth in Inheritance Tree </a:t>
            </a:r>
            <a:endParaRPr lang="en-GB" dirty="0">
              <a:solidFill>
                <a:schemeClr val="accent4"/>
              </a:solidFill>
            </a:endParaRPr>
          </a:p>
        </p:txBody>
      </p:sp>
      <p:sp>
        <p:nvSpPr>
          <p:cNvPr id="17411" name="Rectangle 3"/>
          <p:cNvSpPr>
            <a:spLocks noGrp="1" noChangeArrowheads="1"/>
          </p:cNvSpPr>
          <p:nvPr>
            <p:ph idx="1"/>
          </p:nvPr>
        </p:nvSpPr>
        <p:spPr>
          <a:xfrm>
            <a:off x="1103313" y="2052918"/>
            <a:ext cx="7019409" cy="4195481"/>
          </a:xfrm>
        </p:spPr>
        <p:txBody>
          <a:bodyPr>
            <a:normAutofit fontScale="92500" lnSpcReduction="10000"/>
          </a:bodyPr>
          <a:lstStyle/>
          <a:p>
            <a:pPr marL="342900" lvl="1" indent="-342900" algn="just"/>
            <a:r>
              <a:rPr lang="en-NZ" sz="2400" dirty="0"/>
              <a:t>The </a:t>
            </a:r>
            <a:r>
              <a:rPr lang="en-NZ" sz="2400" dirty="0">
                <a:solidFill>
                  <a:schemeClr val="accent1"/>
                </a:solidFill>
              </a:rPr>
              <a:t>Depth in Inheritance Tree (DIT) </a:t>
            </a:r>
            <a:r>
              <a:rPr lang="en-NZ" sz="2400" dirty="0"/>
              <a:t>is the depth of inheritance of the class (i.e. number of ancestors in direct lineage) in the object-oriented paradigm. For example:</a:t>
            </a:r>
          </a:p>
          <a:p>
            <a:pPr lvl="1"/>
            <a:r>
              <a:rPr lang="is-IS" sz="2400" dirty="0"/>
              <a:t>DIT (C0) = 0</a:t>
            </a:r>
          </a:p>
          <a:p>
            <a:pPr lvl="1"/>
            <a:r>
              <a:rPr lang="is-IS" sz="2400" dirty="0"/>
              <a:t>DIT (C0’) = 0</a:t>
            </a:r>
          </a:p>
          <a:p>
            <a:pPr lvl="1"/>
            <a:r>
              <a:rPr lang="is-IS" sz="2400" dirty="0"/>
              <a:t>DIT (C1) = 1</a:t>
            </a:r>
          </a:p>
          <a:p>
            <a:pPr lvl="1"/>
            <a:r>
              <a:rPr lang="is-IS" sz="2400" dirty="0"/>
              <a:t>DIT (C2) = 2</a:t>
            </a:r>
          </a:p>
          <a:p>
            <a:pPr lvl="1"/>
            <a:r>
              <a:rPr lang="is-IS" sz="2400" dirty="0"/>
              <a:t>DIT (C3) = 3</a:t>
            </a:r>
          </a:p>
          <a:p>
            <a:pPr lvl="1"/>
            <a:r>
              <a:rPr lang="is-IS" sz="2400" dirty="0"/>
              <a:t>DIT (C4) = 4</a:t>
            </a:r>
          </a:p>
          <a:p>
            <a:pPr marL="342900" lvl="1" indent="-342900" algn="just"/>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48</a:t>
            </a:fld>
            <a:endParaRPr lang="en-US" dirty="0"/>
          </a:p>
        </p:txBody>
      </p:sp>
      <p:pic>
        <p:nvPicPr>
          <p:cNvPr id="2" name="Picture 1"/>
          <p:cNvPicPr>
            <a:picLocks noChangeAspect="1"/>
          </p:cNvPicPr>
          <p:nvPr/>
        </p:nvPicPr>
        <p:blipFill>
          <a:blip r:embed="rId3"/>
          <a:stretch>
            <a:fillRect/>
          </a:stretch>
        </p:blipFill>
        <p:spPr>
          <a:xfrm>
            <a:off x="8216900" y="1879600"/>
            <a:ext cx="3975100" cy="4978400"/>
          </a:xfrm>
          <a:prstGeom prst="rect">
            <a:avLst/>
          </a:prstGeom>
        </p:spPr>
      </p:pic>
    </p:spTree>
    <p:extLst>
      <p:ext uri="{BB962C8B-B14F-4D97-AF65-F5344CB8AC3E}">
        <p14:creationId xmlns:p14="http://schemas.microsoft.com/office/powerpoint/2010/main" val="2428598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Depth in Inheritance Tree </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fontScale="85000" lnSpcReduction="10000"/>
          </a:bodyPr>
          <a:lstStyle/>
          <a:p>
            <a:pPr marL="342900" lvl="1" indent="-342900" algn="just">
              <a:lnSpc>
                <a:spcPct val="120000"/>
              </a:lnSpc>
            </a:pPr>
            <a:r>
              <a:rPr lang="en-NZ" sz="2400" dirty="0">
                <a:latin typeface="+mn-lt"/>
              </a:rPr>
              <a:t>DIT is predicated on three fundamental assumptions: </a:t>
            </a:r>
          </a:p>
          <a:p>
            <a:pPr marL="857250" lvl="2" indent="-457200" algn="just">
              <a:lnSpc>
                <a:spcPct val="120000"/>
              </a:lnSpc>
              <a:buFont typeface="+mj-lt"/>
              <a:buAutoNum type="arabicPeriod"/>
            </a:pPr>
            <a:r>
              <a:rPr lang="en-NZ" sz="2400" dirty="0">
                <a:latin typeface="+mn-lt"/>
              </a:rPr>
              <a:t>The deeper a class in the hierarchy, the greater the number of methods it will probably inherit which makes it harder to predict its behaviour.</a:t>
            </a:r>
          </a:p>
          <a:p>
            <a:pPr marL="857250" lvl="2" indent="-457200" algn="just">
              <a:lnSpc>
                <a:spcPct val="120000"/>
              </a:lnSpc>
              <a:buFont typeface="+mj-lt"/>
              <a:buAutoNum type="arabicPeriod"/>
            </a:pPr>
            <a:r>
              <a:rPr lang="en-NZ" sz="2400" dirty="0">
                <a:latin typeface="+mn-lt"/>
              </a:rPr>
              <a:t>Deeper trees involve greater design complexity since more classes and methods are involved.</a:t>
            </a:r>
          </a:p>
          <a:p>
            <a:pPr marL="857250" lvl="2" indent="-457200" algn="just">
              <a:lnSpc>
                <a:spcPct val="120000"/>
              </a:lnSpc>
              <a:buFont typeface="+mj-lt"/>
              <a:buAutoNum type="arabicPeriod"/>
            </a:pPr>
            <a:r>
              <a:rPr lang="en-NZ" sz="2400" dirty="0">
                <a:latin typeface="+mn-lt"/>
              </a:rPr>
              <a:t>Deeper classes in the tree have a greater potential for reusing inherited methods. Assumptions 1 and 2 tell us that having a higher number for depth is bad. </a:t>
            </a:r>
          </a:p>
          <a:p>
            <a:pPr algn="just">
              <a:lnSpc>
                <a:spcPct val="120000"/>
              </a:lnSpc>
            </a:pPr>
            <a:r>
              <a:rPr lang="en-NZ" sz="2400" dirty="0">
                <a:latin typeface="+mn-lt"/>
              </a:rPr>
              <a:t>If that is where it ended we would be in good shape; however assumption 3 indicates that a higher number for depth is good for potential code reuse.</a:t>
            </a: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49</a:t>
            </a:fld>
            <a:endParaRPr lang="en-US" dirty="0"/>
          </a:p>
        </p:txBody>
      </p:sp>
    </p:spTree>
    <p:extLst>
      <p:ext uri="{BB962C8B-B14F-4D97-AF65-F5344CB8AC3E}">
        <p14:creationId xmlns:p14="http://schemas.microsoft.com/office/powerpoint/2010/main" val="158019274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NZ" dirty="0">
                <a:solidFill>
                  <a:schemeClr val="tx1"/>
                </a:solidFill>
              </a:rPr>
              <a:t>Software Quality</a:t>
            </a:r>
            <a:br>
              <a:rPr lang="en-NZ" dirty="0">
                <a:solidFill>
                  <a:schemeClr val="tx1"/>
                </a:solidFill>
              </a:rPr>
            </a:br>
            <a:r>
              <a:rPr lang="en-NZ" dirty="0">
                <a:solidFill>
                  <a:srgbClr val="92D050"/>
                </a:solidFill>
              </a:rPr>
              <a:t>Measurable Quality Requirements</a:t>
            </a:r>
            <a:br>
              <a:rPr lang="en-US" dirty="0">
                <a:solidFill>
                  <a:srgbClr val="92D050"/>
                </a:solidFill>
              </a:rPr>
            </a:br>
            <a:r>
              <a:rPr lang="en-US" dirty="0">
                <a:solidFill>
                  <a:srgbClr val="FFC000"/>
                </a:solidFill>
              </a:rPr>
              <a:t>How To Define?</a:t>
            </a:r>
          </a:p>
        </p:txBody>
      </p:sp>
      <p:sp>
        <p:nvSpPr>
          <p:cNvPr id="3" name="Content Placeholder 2"/>
          <p:cNvSpPr>
            <a:spLocks noGrp="1"/>
          </p:cNvSpPr>
          <p:nvPr>
            <p:ph idx="1"/>
          </p:nvPr>
        </p:nvSpPr>
        <p:spPr>
          <a:xfrm>
            <a:off x="1103313" y="2052918"/>
            <a:ext cx="4127906" cy="4195481"/>
          </a:xfrm>
        </p:spPr>
        <p:txBody>
          <a:bodyPr>
            <a:noAutofit/>
          </a:bodyPr>
          <a:lstStyle/>
          <a:p>
            <a:pPr algn="just"/>
            <a:r>
              <a:rPr lang="en-US" dirty="0">
                <a:solidFill>
                  <a:schemeClr val="tx1"/>
                </a:solidFill>
                <a:latin typeface="+mn-lt"/>
              </a:rPr>
              <a:t>You can use the following metrics in order to specify non-functional system properties:</a:t>
            </a:r>
          </a:p>
        </p:txBody>
      </p:sp>
      <p:pic>
        <p:nvPicPr>
          <p:cNvPr id="5" name="Picture 4" descr="Software Engineering 9th ed (intro txt) - I. Sommerville (Pearson, 2011) BBS.pdf - Adobe Reader"/>
          <p:cNvPicPr>
            <a:picLocks noChangeAspect="1"/>
          </p:cNvPicPr>
          <p:nvPr/>
        </p:nvPicPr>
        <p:blipFill rotWithShape="1">
          <a:blip r:embed="rId2" cstate="print">
            <a:extLst>
              <a:ext uri="{28A0092B-C50C-407E-A947-70E740481C1C}">
                <a14:useLocalDpi xmlns:a14="http://schemas.microsoft.com/office/drawing/2010/main" val="0"/>
              </a:ext>
            </a:extLst>
          </a:blip>
          <a:srcRect l="17614" t="12725" r="36024" b="25737"/>
          <a:stretch/>
        </p:blipFill>
        <p:spPr>
          <a:xfrm>
            <a:off x="5914413" y="1853248"/>
            <a:ext cx="6274618" cy="5004752"/>
          </a:xfrm>
          <a:prstGeom prst="rect">
            <a:avLst/>
          </a:prstGeom>
        </p:spPr>
      </p:pic>
      <p:sp>
        <p:nvSpPr>
          <p:cNvPr id="7"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AA19CAD-671F-B34C-BBE5-A6D98B0B3FC3}" type="slidenum">
              <a:rPr lang="en-US"/>
              <a:t>5</a:t>
            </a:fld>
            <a:endParaRPr lang="en-US" dirty="0"/>
          </a:p>
        </p:txBody>
      </p:sp>
    </p:spTree>
    <p:extLst>
      <p:ext uri="{BB962C8B-B14F-4D97-AF65-F5344CB8AC3E}">
        <p14:creationId xmlns:p14="http://schemas.microsoft.com/office/powerpoint/2010/main" val="1749769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Depth in Inheritance Tree </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a:bodyPr>
          <a:lstStyle/>
          <a:p>
            <a:pPr marL="342900" lvl="1" indent="-342900" algn="just">
              <a:lnSpc>
                <a:spcPct val="120000"/>
              </a:lnSpc>
            </a:pPr>
            <a:r>
              <a:rPr lang="en-NZ" sz="2400" dirty="0">
                <a:latin typeface="+mn-lt"/>
              </a:rPr>
              <a:t>A </a:t>
            </a:r>
            <a:r>
              <a:rPr lang="en-NZ" sz="2400" dirty="0">
                <a:solidFill>
                  <a:schemeClr val="accent4"/>
                </a:solidFill>
                <a:latin typeface="+mn-lt"/>
              </a:rPr>
              <a:t>low number for depth </a:t>
            </a:r>
            <a:r>
              <a:rPr lang="en-NZ" sz="2400" dirty="0">
                <a:latin typeface="+mn-lt"/>
              </a:rPr>
              <a:t>implies less complexity but also the possibility of less code reuse through inheritance. </a:t>
            </a:r>
          </a:p>
          <a:p>
            <a:pPr marL="342900" lvl="1" indent="-342900" algn="just">
              <a:lnSpc>
                <a:spcPct val="120000"/>
              </a:lnSpc>
            </a:pPr>
            <a:r>
              <a:rPr lang="en-NZ" sz="2400" dirty="0">
                <a:latin typeface="+mn-lt"/>
              </a:rPr>
              <a:t>A </a:t>
            </a:r>
            <a:r>
              <a:rPr lang="en-NZ" sz="2400" dirty="0">
                <a:solidFill>
                  <a:schemeClr val="accent4"/>
                </a:solidFill>
                <a:latin typeface="+mn-lt"/>
              </a:rPr>
              <a:t>high number for depth </a:t>
            </a:r>
            <a:r>
              <a:rPr lang="en-NZ" sz="2400" dirty="0">
                <a:latin typeface="+mn-lt"/>
              </a:rPr>
              <a:t>implies more potential for code reuse through inheritance but also higher complexity with a higher probability of errors in the code.</a:t>
            </a: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50</a:t>
            </a:fld>
            <a:endParaRPr lang="en-US" dirty="0"/>
          </a:p>
        </p:txBody>
      </p:sp>
    </p:spTree>
    <p:extLst>
      <p:ext uri="{BB962C8B-B14F-4D97-AF65-F5344CB8AC3E}">
        <p14:creationId xmlns:p14="http://schemas.microsoft.com/office/powerpoint/2010/main" val="75531337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Number of Children</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fontScale="85000" lnSpcReduction="10000"/>
          </a:bodyPr>
          <a:lstStyle/>
          <a:p>
            <a:pPr marL="342900" lvl="1" indent="-342900" algn="just">
              <a:lnSpc>
                <a:spcPct val="120000"/>
              </a:lnSpc>
            </a:pPr>
            <a:r>
              <a:rPr lang="en-NZ" sz="2400" dirty="0">
                <a:solidFill>
                  <a:schemeClr val="accent1"/>
                </a:solidFill>
              </a:rPr>
              <a:t>Number of Children </a:t>
            </a:r>
            <a:r>
              <a:rPr lang="en-NZ" sz="2400" dirty="0"/>
              <a:t>(or </a:t>
            </a:r>
            <a:r>
              <a:rPr lang="en-NZ" sz="2400" dirty="0">
                <a:solidFill>
                  <a:schemeClr val="accent1"/>
                </a:solidFill>
                <a:latin typeface="+mn-lt"/>
              </a:rPr>
              <a:t>Number of Direct Subclasses</a:t>
            </a:r>
            <a:r>
              <a:rPr lang="en-NZ" sz="2400" dirty="0">
                <a:latin typeface="+mn-lt"/>
              </a:rPr>
              <a:t>) </a:t>
            </a:r>
            <a:r>
              <a:rPr lang="en-NZ" sz="2400" dirty="0">
                <a:solidFill>
                  <a:schemeClr val="accent1"/>
                </a:solidFill>
                <a:latin typeface="+mn-lt"/>
              </a:rPr>
              <a:t>NOC</a:t>
            </a:r>
            <a:r>
              <a:rPr lang="en-NZ" sz="2400" dirty="0">
                <a:latin typeface="+mn-lt"/>
              </a:rPr>
              <a:t> measures the number of direct subclasses of a class. </a:t>
            </a:r>
          </a:p>
          <a:p>
            <a:pPr marL="342900" lvl="1" indent="-342900" algn="just">
              <a:lnSpc>
                <a:spcPct val="120000"/>
              </a:lnSpc>
            </a:pPr>
            <a:r>
              <a:rPr lang="en-NZ" sz="2400" dirty="0">
                <a:latin typeface="+mn-lt"/>
              </a:rPr>
              <a:t>The size of NOC approximately indicates how an application reuses itself. </a:t>
            </a:r>
          </a:p>
          <a:p>
            <a:pPr marL="742950" lvl="2" indent="-342900" algn="just">
              <a:lnSpc>
                <a:spcPct val="120000"/>
              </a:lnSpc>
            </a:pPr>
            <a:r>
              <a:rPr lang="en-NZ" sz="2400" dirty="0">
                <a:latin typeface="+mn-lt"/>
              </a:rPr>
              <a:t>It is assumed that the more children a class has, the more responsibility there is on the maintainer of the class not to break the children's behaviour. As a result, it is harder to modify the class and requires more testing.</a:t>
            </a:r>
          </a:p>
          <a:p>
            <a:pPr marL="342900" lvl="1" indent="-342900" algn="just">
              <a:lnSpc>
                <a:spcPct val="120000"/>
              </a:lnSpc>
            </a:pPr>
            <a:r>
              <a:rPr lang="en-NZ" sz="2400" dirty="0">
                <a:latin typeface="+mn-lt"/>
              </a:rPr>
              <a:t>The upper recommended limit for a class is 10 and the lower limit is 0. </a:t>
            </a:r>
          </a:p>
          <a:p>
            <a:pPr marL="742950" lvl="2" indent="-342900" algn="just">
              <a:lnSpc>
                <a:spcPct val="120000"/>
              </a:lnSpc>
            </a:pPr>
            <a:r>
              <a:rPr lang="en-NZ" sz="2400" dirty="0">
                <a:latin typeface="+mn-lt"/>
              </a:rPr>
              <a:t>If NOC exceeds 10 children for a class, this may indicate a misuse of </a:t>
            </a:r>
            <a:r>
              <a:rPr lang="en-NZ" sz="2400" dirty="0" err="1">
                <a:latin typeface="+mn-lt"/>
              </a:rPr>
              <a:t>subclassing</a:t>
            </a:r>
            <a:r>
              <a:rPr lang="en-NZ" sz="2400" dirty="0">
                <a:latin typeface="+mn-lt"/>
              </a:rPr>
              <a:t>.</a:t>
            </a:r>
            <a:endParaRPr lang="en-NZ"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51</a:t>
            </a:fld>
            <a:endParaRPr lang="en-US" dirty="0"/>
          </a:p>
        </p:txBody>
      </p:sp>
    </p:spTree>
    <p:extLst>
      <p:ext uri="{BB962C8B-B14F-4D97-AF65-F5344CB8AC3E}">
        <p14:creationId xmlns:p14="http://schemas.microsoft.com/office/powerpoint/2010/main" val="20732908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1"/>
                </a:solidFill>
              </a:rPr>
              <a:t> </a:t>
            </a:r>
            <a:r>
              <a:rPr lang="en-NZ" dirty="0">
                <a:solidFill>
                  <a:schemeClr val="accent4"/>
                </a:solidFill>
              </a:rPr>
              <a:t>Coupling Between Objects </a:t>
            </a:r>
            <a:endParaRPr lang="en-GB" dirty="0">
              <a:solidFill>
                <a:schemeClr val="accent4"/>
              </a:solidFill>
            </a:endParaRPr>
          </a:p>
        </p:txBody>
      </p:sp>
      <p:sp>
        <p:nvSpPr>
          <p:cNvPr id="17411" name="Rectangle 3"/>
          <p:cNvSpPr>
            <a:spLocks noGrp="1" noChangeArrowheads="1"/>
          </p:cNvSpPr>
          <p:nvPr>
            <p:ph idx="1"/>
          </p:nvPr>
        </p:nvSpPr>
        <p:spPr>
          <a:xfrm>
            <a:off x="1103314" y="2052918"/>
            <a:ext cx="10083242" cy="4195481"/>
          </a:xfrm>
        </p:spPr>
        <p:txBody>
          <a:bodyPr>
            <a:noAutofit/>
          </a:bodyPr>
          <a:lstStyle/>
          <a:p>
            <a:pPr marL="342900" lvl="1" indent="-342900" algn="just">
              <a:lnSpc>
                <a:spcPct val="120000"/>
              </a:lnSpc>
            </a:pPr>
            <a:r>
              <a:rPr lang="en-NZ" sz="2000" dirty="0">
                <a:solidFill>
                  <a:schemeClr val="accent1"/>
                </a:solidFill>
                <a:latin typeface="+mn-lt"/>
              </a:rPr>
              <a:t>Coupling Between Objects (CBO) </a:t>
            </a:r>
            <a:r>
              <a:rPr lang="en-NZ" sz="2000" dirty="0">
                <a:latin typeface="+mn-lt"/>
              </a:rPr>
              <a:t>is a count of the number of classes that are coupled to a particular class i.e. where the </a:t>
            </a:r>
            <a:r>
              <a:rPr lang="en-NZ" sz="2000" dirty="0">
                <a:solidFill>
                  <a:schemeClr val="accent4"/>
                </a:solidFill>
                <a:latin typeface="+mn-lt"/>
              </a:rPr>
              <a:t>methods of one class call the methods or access the attributes of the other</a:t>
            </a:r>
            <a:r>
              <a:rPr lang="en-NZ" sz="2000" dirty="0">
                <a:latin typeface="+mn-lt"/>
              </a:rPr>
              <a:t>. </a:t>
            </a:r>
          </a:p>
          <a:p>
            <a:pPr marL="742950" lvl="2" indent="-342900" algn="just">
              <a:lnSpc>
                <a:spcPct val="120000"/>
              </a:lnSpc>
            </a:pPr>
            <a:r>
              <a:rPr lang="en-NZ" sz="2000" dirty="0">
                <a:latin typeface="+mn-lt"/>
              </a:rPr>
              <a:t>These calls need to be counted in </a:t>
            </a:r>
            <a:r>
              <a:rPr lang="en-NZ" sz="2000" dirty="0">
                <a:solidFill>
                  <a:schemeClr val="accent4"/>
                </a:solidFill>
                <a:latin typeface="+mn-lt"/>
              </a:rPr>
              <a:t>both directions </a:t>
            </a:r>
            <a:r>
              <a:rPr lang="en-NZ" sz="2000" dirty="0">
                <a:latin typeface="+mn-lt"/>
              </a:rPr>
              <a:t>so the CBO of class A is the size of the set of classes that class A references and those classes that reference class A. </a:t>
            </a:r>
          </a:p>
          <a:p>
            <a:pPr marL="742950" lvl="2" indent="-342900" algn="just">
              <a:lnSpc>
                <a:spcPct val="120000"/>
              </a:lnSpc>
            </a:pPr>
            <a:r>
              <a:rPr lang="en-NZ" sz="2000" dirty="0">
                <a:latin typeface="+mn-lt"/>
              </a:rPr>
              <a:t>Since this is a set - each class is counted only once even if the reference operates in both directions i.e. if A references B and B references A, B is only counted once. To put it differently, it is not the number of times A references B.</a:t>
            </a:r>
          </a:p>
          <a:p>
            <a:pPr marL="742950" lvl="2" indent="-342900" algn="just">
              <a:lnSpc>
                <a:spcPct val="120000"/>
              </a:lnSpc>
            </a:pPr>
            <a:r>
              <a:rPr lang="en-NZ" sz="2000" dirty="0">
                <a:latin typeface="+mn-lt"/>
              </a:rPr>
              <a:t>Note that inheritance associations not counted in CBO.</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52</a:t>
            </a:fld>
            <a:endParaRPr lang="en-US" dirty="0"/>
          </a:p>
        </p:txBody>
      </p:sp>
    </p:spTree>
    <p:extLst>
      <p:ext uri="{BB962C8B-B14F-4D97-AF65-F5344CB8AC3E}">
        <p14:creationId xmlns:p14="http://schemas.microsoft.com/office/powerpoint/2010/main" val="214607436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1"/>
                </a:solidFill>
              </a:rPr>
              <a:t> </a:t>
            </a:r>
            <a:r>
              <a:rPr lang="en-NZ" dirty="0">
                <a:solidFill>
                  <a:schemeClr val="accent4"/>
                </a:solidFill>
              </a:rPr>
              <a:t>Coupling Between Objects </a:t>
            </a:r>
            <a:endParaRPr lang="en-GB" dirty="0">
              <a:solidFill>
                <a:schemeClr val="accent4"/>
              </a:solidFill>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53</a:t>
            </a:fld>
            <a:endParaRPr lang="en-US" dirty="0"/>
          </a:p>
        </p:txBody>
      </p:sp>
      <p:pic>
        <p:nvPicPr>
          <p:cNvPr id="6" name="Picture 5"/>
          <p:cNvPicPr>
            <a:picLocks noChangeAspect="1"/>
          </p:cNvPicPr>
          <p:nvPr/>
        </p:nvPicPr>
        <p:blipFill>
          <a:blip r:embed="rId3"/>
          <a:stretch>
            <a:fillRect/>
          </a:stretch>
        </p:blipFill>
        <p:spPr>
          <a:xfrm>
            <a:off x="2322881" y="2384875"/>
            <a:ext cx="6051181" cy="3303451"/>
          </a:xfrm>
          <a:prstGeom prst="rect">
            <a:avLst/>
          </a:prstGeom>
        </p:spPr>
      </p:pic>
    </p:spTree>
    <p:extLst>
      <p:ext uri="{BB962C8B-B14F-4D97-AF65-F5344CB8AC3E}">
        <p14:creationId xmlns:p14="http://schemas.microsoft.com/office/powerpoint/2010/main" val="56530342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54</a:t>
            </a:fld>
            <a:endParaRPr lang="en-US" dirty="0"/>
          </a:p>
        </p:txBody>
      </p:sp>
      <p:sp>
        <p:nvSpPr>
          <p:cNvPr id="3" name="TextBox 2"/>
          <p:cNvSpPr txBox="1"/>
          <p:nvPr/>
        </p:nvSpPr>
        <p:spPr>
          <a:xfrm>
            <a:off x="196651" y="2551748"/>
            <a:ext cx="3532387" cy="1200329"/>
          </a:xfrm>
          <a:prstGeom prst="rect">
            <a:avLst/>
          </a:prstGeom>
          <a:noFill/>
        </p:spPr>
        <p:txBody>
          <a:bodyPr wrap="square" rtlCol="0">
            <a:spAutoFit/>
          </a:bodyPr>
          <a:lstStyle/>
          <a:p>
            <a:r>
              <a:rPr lang="en-US" sz="2400" dirty="0">
                <a:latin typeface="+mn-lt"/>
              </a:rPr>
              <a:t>Class Activity: calculate the CBOs for each class.</a:t>
            </a:r>
          </a:p>
        </p:txBody>
      </p:sp>
      <p:pic>
        <p:nvPicPr>
          <p:cNvPr id="4" name="Picture 3"/>
          <p:cNvPicPr>
            <a:picLocks noChangeAspect="1"/>
          </p:cNvPicPr>
          <p:nvPr/>
        </p:nvPicPr>
        <p:blipFill>
          <a:blip r:embed="rId3"/>
          <a:stretch>
            <a:fillRect/>
          </a:stretch>
        </p:blipFill>
        <p:spPr>
          <a:xfrm>
            <a:off x="3048000" y="0"/>
            <a:ext cx="9144000" cy="6159500"/>
          </a:xfrm>
          <a:prstGeom prst="rect">
            <a:avLst/>
          </a:prstGeom>
        </p:spPr>
      </p:pic>
    </p:spTree>
    <p:extLst>
      <p:ext uri="{BB962C8B-B14F-4D97-AF65-F5344CB8AC3E}">
        <p14:creationId xmlns:p14="http://schemas.microsoft.com/office/powerpoint/2010/main" val="172016124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1"/>
                </a:solidFill>
              </a:rPr>
              <a:t> </a:t>
            </a:r>
            <a:r>
              <a:rPr lang="en-NZ" dirty="0">
                <a:solidFill>
                  <a:schemeClr val="accent4"/>
                </a:solidFill>
              </a:rPr>
              <a:t>Coupling Between Objects </a:t>
            </a:r>
            <a:endParaRPr lang="en-GB" dirty="0">
              <a:solidFill>
                <a:schemeClr val="accent4"/>
              </a:solidFill>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55</a:t>
            </a:fld>
            <a:endParaRPr lang="en-US" dirty="0"/>
          </a:p>
        </p:txBody>
      </p:sp>
      <p:pic>
        <p:nvPicPr>
          <p:cNvPr id="2" name="Picture 1"/>
          <p:cNvPicPr>
            <a:picLocks noChangeAspect="1"/>
          </p:cNvPicPr>
          <p:nvPr/>
        </p:nvPicPr>
        <p:blipFill>
          <a:blip r:embed="rId3"/>
          <a:stretch>
            <a:fillRect/>
          </a:stretch>
        </p:blipFill>
        <p:spPr>
          <a:xfrm>
            <a:off x="3740728" y="2730719"/>
            <a:ext cx="5485493" cy="4127281"/>
          </a:xfrm>
          <a:prstGeom prst="rect">
            <a:avLst/>
          </a:prstGeom>
        </p:spPr>
      </p:pic>
      <p:sp>
        <p:nvSpPr>
          <p:cNvPr id="3" name="TextBox 2"/>
          <p:cNvSpPr txBox="1"/>
          <p:nvPr/>
        </p:nvSpPr>
        <p:spPr>
          <a:xfrm>
            <a:off x="1139626" y="2256312"/>
            <a:ext cx="8587607" cy="461665"/>
          </a:xfrm>
          <a:prstGeom prst="rect">
            <a:avLst/>
          </a:prstGeom>
          <a:noFill/>
        </p:spPr>
        <p:txBody>
          <a:bodyPr wrap="none" rtlCol="0">
            <a:spAutoFit/>
          </a:bodyPr>
          <a:lstStyle/>
          <a:p>
            <a:r>
              <a:rPr lang="en-US" sz="2400" dirty="0">
                <a:latin typeface="+mn-lt"/>
              </a:rPr>
              <a:t>Class Activity: calculate the CBOs for A, B, D, E, C, and F.</a:t>
            </a:r>
          </a:p>
        </p:txBody>
      </p:sp>
    </p:spTree>
    <p:extLst>
      <p:ext uri="{BB962C8B-B14F-4D97-AF65-F5344CB8AC3E}">
        <p14:creationId xmlns:p14="http://schemas.microsoft.com/office/powerpoint/2010/main" val="29482810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 Coupling Between Objects </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fontScale="85000" lnSpcReduction="20000"/>
          </a:bodyPr>
          <a:lstStyle/>
          <a:p>
            <a:pPr marL="342900" lvl="1" indent="-342900" algn="just">
              <a:lnSpc>
                <a:spcPct val="120000"/>
              </a:lnSpc>
            </a:pPr>
            <a:r>
              <a:rPr lang="en-NZ" sz="2400" dirty="0"/>
              <a:t>CBO should be </a:t>
            </a:r>
            <a:r>
              <a:rPr lang="en-NZ" sz="2400" dirty="0">
                <a:solidFill>
                  <a:schemeClr val="accent4"/>
                </a:solidFill>
              </a:rPr>
              <a:t>as low as possible </a:t>
            </a:r>
            <a:r>
              <a:rPr lang="en-NZ" sz="2400" dirty="0"/>
              <a:t>for three reasons:</a:t>
            </a:r>
          </a:p>
          <a:p>
            <a:pPr marL="857250" lvl="2" indent="-457200" algn="just">
              <a:lnSpc>
                <a:spcPct val="120000"/>
              </a:lnSpc>
              <a:buFont typeface="+mj-lt"/>
              <a:buAutoNum type="arabicPeriod"/>
            </a:pPr>
            <a:r>
              <a:rPr lang="en-NZ" sz="2400" dirty="0"/>
              <a:t>Increased coupling increases interclass dependencies, making the code </a:t>
            </a:r>
            <a:r>
              <a:rPr lang="en-NZ" sz="2400" dirty="0">
                <a:solidFill>
                  <a:schemeClr val="accent4"/>
                </a:solidFill>
              </a:rPr>
              <a:t>less modular </a:t>
            </a:r>
            <a:r>
              <a:rPr lang="en-NZ" sz="2400" dirty="0"/>
              <a:t>and </a:t>
            </a:r>
            <a:r>
              <a:rPr lang="en-NZ" sz="2400" dirty="0">
                <a:solidFill>
                  <a:schemeClr val="accent4"/>
                </a:solidFill>
              </a:rPr>
              <a:t>less suitable for reuse</a:t>
            </a:r>
            <a:r>
              <a:rPr lang="en-NZ" sz="2400" dirty="0"/>
              <a:t>. In other words if you want to package up the code for reuse you might end up having to include code that was not really fundamental to the core functionality.</a:t>
            </a:r>
          </a:p>
          <a:p>
            <a:pPr marL="857250" lvl="2" indent="-457200" algn="just">
              <a:lnSpc>
                <a:spcPct val="120000"/>
              </a:lnSpc>
              <a:buFont typeface="+mj-lt"/>
              <a:buAutoNum type="arabicPeriod"/>
            </a:pPr>
            <a:r>
              <a:rPr lang="en-NZ" sz="2400" dirty="0"/>
              <a:t>More coupling means that the code becomes </a:t>
            </a:r>
            <a:r>
              <a:rPr lang="en-NZ" sz="2400" dirty="0">
                <a:solidFill>
                  <a:schemeClr val="accent4"/>
                </a:solidFill>
              </a:rPr>
              <a:t>more difficult to maintain </a:t>
            </a:r>
            <a:r>
              <a:rPr lang="en-NZ" sz="2400" dirty="0"/>
              <a:t>since an alteration to code in one area runs a higher risk of affecting code in another (linked) area. The more links between classes the more complex the code and the more difficult it will be to test.</a:t>
            </a:r>
          </a:p>
          <a:p>
            <a:pPr marL="857250" lvl="2" indent="-457200" algn="just">
              <a:lnSpc>
                <a:spcPct val="120000"/>
              </a:lnSpc>
              <a:buFont typeface="+mj-lt"/>
              <a:buAutoNum type="arabicPeriod"/>
            </a:pPr>
            <a:r>
              <a:rPr lang="en-NZ" sz="2400" dirty="0"/>
              <a:t>The only consideration in calculating this metric is whether only the classes written for the project should be considered or whether library classes should be included too.</a:t>
            </a:r>
            <a:endParaRPr lang="en-NZ" sz="2400" dirty="0">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56</a:t>
            </a:fld>
            <a:endParaRPr lang="en-US" dirty="0"/>
          </a:p>
        </p:txBody>
      </p:sp>
    </p:spTree>
    <p:extLst>
      <p:ext uri="{BB962C8B-B14F-4D97-AF65-F5344CB8AC3E}">
        <p14:creationId xmlns:p14="http://schemas.microsoft.com/office/powerpoint/2010/main" val="183897470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 Response for Class</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a:bodyPr>
          <a:lstStyle/>
          <a:p>
            <a:pPr marL="342900" lvl="1" indent="-342900" algn="just">
              <a:lnSpc>
                <a:spcPct val="120000"/>
              </a:lnSpc>
            </a:pPr>
            <a:r>
              <a:rPr lang="en-NZ" sz="2400" dirty="0"/>
              <a:t>The </a:t>
            </a:r>
            <a:r>
              <a:rPr lang="en-NZ" sz="2400" dirty="0">
                <a:solidFill>
                  <a:schemeClr val="accent1"/>
                </a:solidFill>
              </a:rPr>
              <a:t>Response for Class (RFC)</a:t>
            </a:r>
            <a:r>
              <a:rPr lang="en-NZ" sz="2400" dirty="0"/>
              <a:t> is the "Number of Distinct Methods and Constructors invoked by a Class." </a:t>
            </a:r>
          </a:p>
          <a:p>
            <a:pPr marL="342900" lvl="1" indent="-342900" algn="just">
              <a:lnSpc>
                <a:spcPct val="120000"/>
              </a:lnSpc>
            </a:pPr>
            <a:r>
              <a:rPr lang="en-NZ" sz="2400" dirty="0"/>
              <a:t>The response set of a class is the set of all </a:t>
            </a:r>
            <a:r>
              <a:rPr lang="en-NZ" sz="2400" dirty="0">
                <a:solidFill>
                  <a:schemeClr val="accent4"/>
                </a:solidFill>
              </a:rPr>
              <a:t>methods</a:t>
            </a:r>
            <a:r>
              <a:rPr lang="en-NZ" sz="2400" dirty="0"/>
              <a:t> and </a:t>
            </a:r>
            <a:r>
              <a:rPr lang="en-NZ" sz="2400" dirty="0">
                <a:solidFill>
                  <a:schemeClr val="accent4"/>
                </a:solidFill>
              </a:rPr>
              <a:t>constructors</a:t>
            </a:r>
            <a:r>
              <a:rPr lang="en-NZ" sz="2400" dirty="0"/>
              <a:t> that can be invoked as a result of a message sent to an object of the class. This set </a:t>
            </a:r>
            <a:r>
              <a:rPr lang="en-NZ" sz="2400" dirty="0">
                <a:solidFill>
                  <a:schemeClr val="accent4"/>
                </a:solidFill>
              </a:rPr>
              <a:t>includes</a:t>
            </a:r>
            <a:r>
              <a:rPr lang="en-NZ" sz="2400" dirty="0"/>
              <a:t> the methods in the class, </a:t>
            </a:r>
            <a:r>
              <a:rPr lang="en-NZ" sz="2400" dirty="0">
                <a:solidFill>
                  <a:schemeClr val="accent4"/>
                </a:solidFill>
              </a:rPr>
              <a:t>inheritance</a:t>
            </a:r>
            <a:r>
              <a:rPr lang="en-NZ" sz="2400" dirty="0"/>
              <a:t> hierarchy, and methods that can be invoked on </a:t>
            </a:r>
            <a:r>
              <a:rPr lang="en-NZ" sz="2400" dirty="0">
                <a:solidFill>
                  <a:schemeClr val="accent4"/>
                </a:solidFill>
              </a:rPr>
              <a:t>other objects</a:t>
            </a:r>
            <a:r>
              <a:rPr lang="en-NZ" sz="2400" dirty="0"/>
              <a:t>.</a:t>
            </a:r>
            <a:endParaRPr lang="en-NZ" sz="2400" dirty="0">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57</a:t>
            </a:fld>
            <a:endParaRPr lang="en-US" dirty="0"/>
          </a:p>
        </p:txBody>
      </p:sp>
    </p:spTree>
    <p:extLst>
      <p:ext uri="{BB962C8B-B14F-4D97-AF65-F5344CB8AC3E}">
        <p14:creationId xmlns:p14="http://schemas.microsoft.com/office/powerpoint/2010/main" val="66139748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br>
              <a:rPr lang="en-GB" dirty="0">
                <a:solidFill>
                  <a:srgbClr val="92D050"/>
                </a:solidFill>
              </a:rPr>
            </a:br>
            <a:r>
              <a:rPr lang="en-NZ" dirty="0">
                <a:solidFill>
                  <a:schemeClr val="accent4"/>
                </a:solidFill>
              </a:rPr>
              <a:t> Response for Class</a:t>
            </a:r>
            <a:endParaRPr lang="en-GB" dirty="0">
              <a:solidFill>
                <a:schemeClr val="accent4"/>
              </a:solidFill>
            </a:endParaRPr>
          </a:p>
        </p:txBody>
      </p:sp>
      <p:sp>
        <p:nvSpPr>
          <p:cNvPr id="17411" name="Rectangle 3"/>
          <p:cNvSpPr>
            <a:spLocks noGrp="1" noChangeArrowheads="1"/>
          </p:cNvSpPr>
          <p:nvPr>
            <p:ph idx="1"/>
          </p:nvPr>
        </p:nvSpPr>
        <p:spPr>
          <a:xfrm>
            <a:off x="1103313" y="2052918"/>
            <a:ext cx="10142619" cy="4195481"/>
          </a:xfrm>
        </p:spPr>
        <p:txBody>
          <a:bodyPr>
            <a:normAutofit fontScale="92500" lnSpcReduction="10000"/>
          </a:bodyPr>
          <a:lstStyle/>
          <a:p>
            <a:pPr marL="342900" lvl="1" indent="-342900" algn="just">
              <a:lnSpc>
                <a:spcPct val="120000"/>
              </a:lnSpc>
            </a:pPr>
            <a:r>
              <a:rPr lang="en-NZ" sz="2400" dirty="0"/>
              <a:t>If a large number of methods can be invoked in response to a message, the testing and debugging of the class becomes more complicated since it requires a greater level of understanding required on the part of the tester.</a:t>
            </a:r>
          </a:p>
          <a:p>
            <a:pPr marL="342900" lvl="1" indent="-342900" algn="just">
              <a:lnSpc>
                <a:spcPct val="120000"/>
              </a:lnSpc>
            </a:pPr>
            <a:r>
              <a:rPr lang="en-NZ" sz="2400" dirty="0"/>
              <a:t>The larger the number of methods that can be invoked from a class, the greater the complexity of the class.</a:t>
            </a:r>
          </a:p>
          <a:p>
            <a:pPr marL="342900" lvl="1" indent="-342900" algn="just">
              <a:lnSpc>
                <a:spcPct val="120000"/>
              </a:lnSpc>
            </a:pPr>
            <a:r>
              <a:rPr lang="en-NZ" sz="2400" dirty="0"/>
              <a:t>A worst case value for possible responses will assist in appropriate allocation of testing time.</a:t>
            </a:r>
          </a:p>
          <a:p>
            <a:pPr marL="342900" lvl="1" indent="-342900" algn="just">
              <a:lnSpc>
                <a:spcPct val="120000"/>
              </a:lnSpc>
            </a:pPr>
            <a:r>
              <a:rPr lang="en-NZ" sz="2400" dirty="0"/>
              <a:t>The RFC for a class should usually not exceed 50 although it is acceptable to have a RFC up to 100. </a:t>
            </a: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CFE5F4CC-297B-5E47-A3A5-8E3F423BC258}" type="slidenum">
              <a:rPr lang="en-US"/>
              <a:t>58</a:t>
            </a:fld>
            <a:endParaRPr lang="en-US" dirty="0"/>
          </a:p>
        </p:txBody>
      </p:sp>
    </p:spTree>
    <p:extLst>
      <p:ext uri="{BB962C8B-B14F-4D97-AF65-F5344CB8AC3E}">
        <p14:creationId xmlns:p14="http://schemas.microsoft.com/office/powerpoint/2010/main" val="164640328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endParaRPr lang="en-GB" dirty="0">
              <a:solidFill>
                <a:srgbClr val="92D050"/>
              </a:solidFill>
            </a:endParaRPr>
          </a:p>
        </p:txBody>
      </p:sp>
      <p:pic>
        <p:nvPicPr>
          <p:cNvPr id="3" name="Content Placeholder 2" descr="Software Engineering 9th ed (intro txt) - I. Sommerville (Pearson, 2011) BBS.pdf - Adobe Reader"/>
          <p:cNvPicPr>
            <a:picLocks noGrp="1" noChangeAspect="1"/>
          </p:cNvPicPr>
          <p:nvPr>
            <p:ph idx="1"/>
          </p:nvPr>
        </p:nvPicPr>
        <p:blipFill rotWithShape="1">
          <a:blip r:embed="rId4">
            <a:extLst>
              <a:ext uri="{28A0092B-C50C-407E-A947-70E740481C1C}">
                <a14:useLocalDpi xmlns:a14="http://schemas.microsoft.com/office/drawing/2010/main" val="0"/>
              </a:ext>
            </a:extLst>
          </a:blip>
          <a:srcRect l="10606" t="20990" r="19023" b="20255"/>
          <a:stretch/>
        </p:blipFill>
        <p:spPr>
          <a:xfrm>
            <a:off x="930909" y="2143910"/>
            <a:ext cx="9988701" cy="4444732"/>
          </a:xfrm>
        </p:spPr>
      </p:pic>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1A280797-C540-9E46-8B2E-5ACBE14F19D1}" type="slidenum">
              <a:rPr lang="en-US"/>
              <a:t>59</a:t>
            </a:fld>
            <a:endParaRPr lang="en-US" dirty="0"/>
          </a:p>
        </p:txBody>
      </p:sp>
    </p:spTree>
    <p:extLst>
      <p:ext uri="{BB962C8B-B14F-4D97-AF65-F5344CB8AC3E}">
        <p14:creationId xmlns:p14="http://schemas.microsoft.com/office/powerpoint/2010/main" val="23558387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a:t>
            </a:r>
            <a:endParaRPr lang="en-GB" dirty="0">
              <a:solidFill>
                <a:schemeClr val="tx1"/>
              </a:solidFill>
            </a:endParaRPr>
          </a:p>
        </p:txBody>
      </p:sp>
      <p:sp>
        <p:nvSpPr>
          <p:cNvPr id="17411" name="Rectangle 3"/>
          <p:cNvSpPr>
            <a:spLocks noGrp="1" noChangeArrowheads="1"/>
          </p:cNvSpPr>
          <p:nvPr>
            <p:ph idx="1"/>
          </p:nvPr>
        </p:nvSpPr>
        <p:spPr/>
        <p:txBody>
          <a:bodyPr/>
          <a:lstStyle/>
          <a:p>
            <a:pPr algn="just">
              <a:buFont typeface="Arial" panose="020B0604020202020204" pitchFamily="34" charset="0"/>
              <a:buChar char="•"/>
            </a:pPr>
            <a:r>
              <a:rPr lang="en-NZ" dirty="0">
                <a:solidFill>
                  <a:schemeClr val="tx1"/>
                </a:solidFill>
                <a:latin typeface="+mn-lt"/>
              </a:rPr>
              <a:t>Software quality is not just about whether the software functionality has been correctly implemented, but also depends on non-functional system attributes.</a:t>
            </a:r>
          </a:p>
          <a:p>
            <a:pPr algn="just">
              <a:buFont typeface="Arial" panose="020B0604020202020204" pitchFamily="34" charset="0"/>
              <a:buChar char="•"/>
            </a:pPr>
            <a:r>
              <a:rPr lang="en-NZ" dirty="0">
                <a:solidFill>
                  <a:schemeClr val="tx1"/>
                </a:solidFill>
                <a:latin typeface="+mn-lt"/>
              </a:rPr>
              <a:t>The assessment of software quality is sometimes a subjective process where the quality management team has to use their judgment to decide if an acceptable level of quality has been achieved.</a:t>
            </a:r>
          </a:p>
          <a:p>
            <a:pPr lvl="1" algn="just">
              <a:buFont typeface="Arial" panose="020B0604020202020204" pitchFamily="34" charset="0"/>
              <a:buChar char="•"/>
            </a:pPr>
            <a:r>
              <a:rPr lang="en-US" dirty="0">
                <a:solidFill>
                  <a:schemeClr val="tx1"/>
                </a:solidFill>
                <a:latin typeface="+mn-lt"/>
              </a:rPr>
              <a:t>This is because some software properties, such as maintainability, cannot directly be measured.</a:t>
            </a:r>
            <a:endParaRPr lang="en-NZ" dirty="0">
              <a:solidFill>
                <a:schemeClr val="tx1"/>
              </a:solidFill>
              <a:latin typeface="+mn-lt"/>
            </a:endParaRPr>
          </a:p>
          <a:p>
            <a:pPr algn="just">
              <a:buFont typeface="Arial" panose="020B0604020202020204" pitchFamily="34" charset="0"/>
              <a:buChar char="•"/>
            </a:pPr>
            <a:r>
              <a:rPr lang="en-NZ" dirty="0">
                <a:solidFill>
                  <a:schemeClr val="tx1"/>
                </a:solidFill>
                <a:latin typeface="+mn-lt"/>
              </a:rPr>
              <a:t>Anyways, the quality management team has to consider whether or not the software is fit for its intended purpose. </a:t>
            </a:r>
            <a:endParaRPr lang="en-GB"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D13F3975-0EAF-0144-A9AF-087A85462298}" type="slidenum">
              <a:rPr lang="en-US"/>
              <a:t>6</a:t>
            </a:fld>
            <a:endParaRPr lang="en-US" dirty="0"/>
          </a:p>
        </p:txBody>
      </p:sp>
    </p:spTree>
    <p:extLst>
      <p:ext uri="{BB962C8B-B14F-4D97-AF65-F5344CB8AC3E}">
        <p14:creationId xmlns:p14="http://schemas.microsoft.com/office/powerpoint/2010/main" val="299845079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chemeClr val="accent1"/>
                </a:solidFill>
              </a:rPr>
              <a:t>Object Oriented Software Metrics</a:t>
            </a:r>
            <a:endParaRPr lang="en-GB" dirty="0">
              <a:solidFill>
                <a:srgbClr val="92D050"/>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0709" t="21875" r="19793" b="46737"/>
          <a:stretch/>
        </p:blipFill>
        <p:spPr bwMode="auto">
          <a:xfrm>
            <a:off x="1022168" y="2885948"/>
            <a:ext cx="9961060" cy="2529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30A3A4F3-5A9B-F54C-9FB2-A1BED8A88B21}" type="slidenum">
              <a:rPr lang="en-US"/>
              <a:t>60</a:t>
            </a:fld>
            <a:endParaRPr lang="en-US" dirty="0"/>
          </a:p>
        </p:txBody>
      </p:sp>
    </p:spTree>
    <p:extLst>
      <p:ext uri="{BB962C8B-B14F-4D97-AF65-F5344CB8AC3E}">
        <p14:creationId xmlns:p14="http://schemas.microsoft.com/office/powerpoint/2010/main" val="264339877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Applications</a:t>
            </a: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chemeClr val="tx1"/>
                </a:solidFill>
                <a:latin typeface="+mn-lt"/>
              </a:rPr>
              <a:t>There are two ways in which measurements of a software system may be used:</a:t>
            </a:r>
          </a:p>
          <a:p>
            <a:pPr marL="0" indent="0" algn="just">
              <a:buNone/>
            </a:pPr>
            <a:r>
              <a:rPr lang="en-NZ" sz="2400" dirty="0">
                <a:solidFill>
                  <a:schemeClr val="tx1"/>
                </a:solidFill>
                <a:latin typeface="+mn-lt"/>
              </a:rPr>
              <a:t>1. </a:t>
            </a:r>
            <a:r>
              <a:rPr lang="en-NZ" sz="2400" dirty="0">
                <a:solidFill>
                  <a:schemeClr val="accent4"/>
                </a:solidFill>
                <a:latin typeface="+mn-lt"/>
              </a:rPr>
              <a:t>To assign a value to system quality attributes: </a:t>
            </a:r>
          </a:p>
          <a:p>
            <a:pPr marL="857250" lvl="1" indent="-457200" algn="just"/>
            <a:r>
              <a:rPr lang="en-NZ" sz="2400" dirty="0">
                <a:solidFill>
                  <a:schemeClr val="tx1"/>
                </a:solidFill>
                <a:latin typeface="+mn-lt"/>
              </a:rPr>
              <a:t>By measuring the characteristics of system components, such as their cyclomatic complexity, and then aggregating these measurements, you can assess system quality attributes, such as maintainability.</a:t>
            </a:r>
          </a:p>
          <a:p>
            <a:pPr marL="857250" lvl="1" indent="-457200" algn="just"/>
            <a:r>
              <a:rPr lang="en-US" sz="2400" dirty="0">
                <a:solidFill>
                  <a:schemeClr val="tx1"/>
                </a:solidFill>
                <a:latin typeface="+mn-lt"/>
              </a:rPr>
              <a:t>Note that not all software quality attributes can be directly measured because sometimes they are affected by subjective factors such as user experience and education.</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E9DCF097-2A9B-F149-9911-85AB65230954}" type="slidenum">
              <a:rPr lang="en-US"/>
              <a:t>61</a:t>
            </a:fld>
            <a:endParaRPr lang="en-US" dirty="0"/>
          </a:p>
        </p:txBody>
      </p:sp>
    </p:spTree>
    <p:extLst>
      <p:ext uri="{BB962C8B-B14F-4D97-AF65-F5344CB8AC3E}">
        <p14:creationId xmlns:p14="http://schemas.microsoft.com/office/powerpoint/2010/main" val="411465746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br>
              <a:rPr lang="en-GB" dirty="0">
                <a:solidFill>
                  <a:srgbClr val="92D050"/>
                </a:solidFill>
              </a:rPr>
            </a:br>
            <a:r>
              <a:rPr lang="en-GB" dirty="0">
                <a:solidFill>
                  <a:srgbClr val="FFC000"/>
                </a:solidFill>
              </a:rPr>
              <a:t>Applications</a:t>
            </a:r>
          </a:p>
        </p:txBody>
      </p:sp>
      <p:sp>
        <p:nvSpPr>
          <p:cNvPr id="17411" name="Rectangle 3"/>
          <p:cNvSpPr>
            <a:spLocks noGrp="1" noChangeArrowheads="1"/>
          </p:cNvSpPr>
          <p:nvPr>
            <p:ph idx="1"/>
          </p:nvPr>
        </p:nvSpPr>
        <p:spPr/>
        <p:txBody>
          <a:bodyPr>
            <a:normAutofit/>
          </a:bodyPr>
          <a:lstStyle/>
          <a:p>
            <a:pPr marL="0" indent="0" algn="just">
              <a:buNone/>
            </a:pPr>
            <a:r>
              <a:rPr lang="en-NZ" sz="2400" dirty="0">
                <a:solidFill>
                  <a:schemeClr val="tx1"/>
                </a:solidFill>
                <a:latin typeface="+mn-lt"/>
              </a:rPr>
              <a:t>There are two ways in which measurements of a software system may be used:</a:t>
            </a:r>
          </a:p>
          <a:p>
            <a:pPr marL="0" indent="0" algn="just">
              <a:buNone/>
            </a:pPr>
            <a:r>
              <a:rPr lang="en-NZ" sz="2400" dirty="0">
                <a:solidFill>
                  <a:schemeClr val="tx1"/>
                </a:solidFill>
                <a:latin typeface="+mn-lt"/>
              </a:rPr>
              <a:t>2. </a:t>
            </a:r>
            <a:r>
              <a:rPr lang="en-NZ" sz="2400" dirty="0">
                <a:solidFill>
                  <a:schemeClr val="accent4"/>
                </a:solidFill>
                <a:latin typeface="+mn-lt"/>
              </a:rPr>
              <a:t>To identify the system components whose quality is substandard:</a:t>
            </a:r>
          </a:p>
          <a:p>
            <a:pPr lvl="1" indent="-342900" algn="just"/>
            <a:r>
              <a:rPr lang="en-NZ" sz="2400" dirty="0">
                <a:solidFill>
                  <a:schemeClr val="tx1"/>
                </a:solidFill>
                <a:latin typeface="+mn-lt"/>
              </a:rPr>
              <a:t>Measurements can identify individual components with characteristics that deviate from the norm. </a:t>
            </a:r>
          </a:p>
          <a:p>
            <a:pPr lvl="1" indent="-342900" algn="just"/>
            <a:r>
              <a:rPr lang="en-NZ" sz="2400" dirty="0">
                <a:solidFill>
                  <a:schemeClr val="tx1"/>
                </a:solidFill>
                <a:latin typeface="+mn-lt"/>
              </a:rPr>
              <a:t>For example, you can measure components to discover those with the highest complexity. These are most likely to contain bugs because the complexity makes them harder to understand.</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4D3A9EFF-12CD-9342-B3F7-8A3A964FD9AD}" type="slidenum">
              <a:rPr lang="en-US"/>
              <a:t>62</a:t>
            </a:fld>
            <a:endParaRPr lang="en-US" dirty="0"/>
          </a:p>
        </p:txBody>
      </p:sp>
    </p:spTree>
    <p:extLst>
      <p:ext uri="{BB962C8B-B14F-4D97-AF65-F5344CB8AC3E}">
        <p14:creationId xmlns:p14="http://schemas.microsoft.com/office/powerpoint/2010/main" val="414409897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endParaRPr lang="en-GB" dirty="0">
              <a:solidFill>
                <a:srgbClr val="FFC000"/>
              </a:solidFill>
            </a:endParaRPr>
          </a:p>
        </p:txBody>
      </p:sp>
      <p:sp>
        <p:nvSpPr>
          <p:cNvPr id="17411" name="Rectangle 3"/>
          <p:cNvSpPr>
            <a:spLocks noGrp="1" noChangeArrowheads="1"/>
          </p:cNvSpPr>
          <p:nvPr>
            <p:ph idx="1"/>
          </p:nvPr>
        </p:nvSpPr>
        <p:spPr>
          <a:xfrm>
            <a:off x="1046163" y="2628902"/>
            <a:ext cx="3801840" cy="2028824"/>
          </a:xfrm>
        </p:spPr>
        <p:txBody>
          <a:bodyPr>
            <a:normAutofit/>
          </a:bodyPr>
          <a:lstStyle/>
          <a:p>
            <a:pPr marL="0" indent="0" algn="just">
              <a:buNone/>
            </a:pPr>
            <a:r>
              <a:rPr lang="en-NZ" sz="2400" dirty="0">
                <a:solidFill>
                  <a:schemeClr val="tx1"/>
                </a:solidFill>
                <a:latin typeface="+mn-lt"/>
              </a:rPr>
              <a:t>Relationships between internal attributes (metrics) and software quality attributes are shown here.</a:t>
            </a:r>
            <a:endParaRPr lang="en-GB" sz="2400" dirty="0">
              <a:solidFill>
                <a:schemeClr val="tx1"/>
              </a:solidFill>
              <a:latin typeface="+mn-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264" t="13889" r="19347" b="30871"/>
          <a:stretch/>
        </p:blipFill>
        <p:spPr bwMode="auto">
          <a:xfrm>
            <a:off x="4848004" y="1968328"/>
            <a:ext cx="6979622" cy="4479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DA66F23E-5FBE-F146-9BDA-62AABB68D17E}" type="slidenum">
              <a:rPr lang="en-US"/>
              <a:t>63</a:t>
            </a:fld>
            <a:endParaRPr lang="en-US" dirty="0"/>
          </a:p>
        </p:txBody>
      </p:sp>
    </p:spTree>
    <p:extLst>
      <p:ext uri="{BB962C8B-B14F-4D97-AF65-F5344CB8AC3E}">
        <p14:creationId xmlns:p14="http://schemas.microsoft.com/office/powerpoint/2010/main" val="95398835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Measurement</a:t>
            </a:r>
            <a:br>
              <a:rPr lang="en-GB" dirty="0">
                <a:solidFill>
                  <a:schemeClr val="tx1"/>
                </a:solidFill>
              </a:rPr>
            </a:br>
            <a:r>
              <a:rPr lang="en-GB" dirty="0">
                <a:solidFill>
                  <a:srgbClr val="92D050"/>
                </a:solidFill>
              </a:rPr>
              <a:t>Software Metrics</a:t>
            </a:r>
            <a:endParaRPr lang="en-GB" dirty="0">
              <a:solidFill>
                <a:srgbClr val="FFC000"/>
              </a:solidFill>
            </a:endParaRPr>
          </a:p>
        </p:txBody>
      </p:sp>
      <p:sp>
        <p:nvSpPr>
          <p:cNvPr id="7"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DA66F23E-5FBE-F146-9BDA-62AABB68D17E}" type="slidenum">
              <a:rPr lang="en-US"/>
              <a:t>64</a:t>
            </a:fld>
            <a:endParaRPr lang="en-US" dirty="0"/>
          </a:p>
        </p:txBody>
      </p:sp>
      <p:pic>
        <p:nvPicPr>
          <p:cNvPr id="2" name="Picture 1"/>
          <p:cNvPicPr>
            <a:picLocks noChangeAspect="1"/>
          </p:cNvPicPr>
          <p:nvPr/>
        </p:nvPicPr>
        <p:blipFill>
          <a:blip r:embed="rId3"/>
          <a:stretch>
            <a:fillRect/>
          </a:stretch>
        </p:blipFill>
        <p:spPr>
          <a:xfrm>
            <a:off x="646111" y="1647825"/>
            <a:ext cx="10960100" cy="4762500"/>
          </a:xfrm>
          <a:prstGeom prst="rect">
            <a:avLst/>
          </a:prstGeom>
        </p:spPr>
      </p:pic>
    </p:spTree>
    <p:extLst>
      <p:ext uri="{BB962C8B-B14F-4D97-AF65-F5344CB8AC3E}">
        <p14:creationId xmlns:p14="http://schemas.microsoft.com/office/powerpoint/2010/main" val="13482677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2"/>
          <p:cNvSpPr>
            <a:spLocks noGrp="1" noChangeArrowheads="1"/>
          </p:cNvSpPr>
          <p:nvPr>
            <p:ph type="title"/>
          </p:nvPr>
        </p:nvSpPr>
        <p:spPr/>
        <p:txBody>
          <a:bodyPr/>
          <a:lstStyle/>
          <a:p>
            <a:r>
              <a:rPr lang="en-NZ" dirty="0">
                <a:solidFill>
                  <a:schemeClr val="tx1"/>
                </a:solidFill>
              </a:rPr>
              <a:t>Software Quality</a:t>
            </a:r>
            <a:endParaRPr lang="en-GB" dirty="0">
              <a:solidFill>
                <a:schemeClr val="tx1"/>
              </a:solidFill>
            </a:endParaRPr>
          </a:p>
        </p:txBody>
      </p:sp>
      <p:sp>
        <p:nvSpPr>
          <p:cNvPr id="17411" name="Rectangle 3"/>
          <p:cNvSpPr>
            <a:spLocks noGrp="1" noChangeArrowheads="1"/>
          </p:cNvSpPr>
          <p:nvPr>
            <p:ph idx="1"/>
          </p:nvPr>
        </p:nvSpPr>
        <p:spPr/>
        <p:txBody>
          <a:bodyPr>
            <a:noAutofit/>
          </a:bodyPr>
          <a:lstStyle/>
          <a:p>
            <a:pPr algn="just">
              <a:buFont typeface="Arial" panose="020B0604020202020204" pitchFamily="34" charset="0"/>
              <a:buChar char="•"/>
            </a:pPr>
            <a:r>
              <a:rPr lang="en-NZ" dirty="0">
                <a:solidFill>
                  <a:schemeClr val="tx1"/>
                </a:solidFill>
                <a:latin typeface="+mn-lt"/>
              </a:rPr>
              <a:t>The quality management team can decide of the software quality by answering questions about the system’s characteristics. For example:</a:t>
            </a:r>
          </a:p>
          <a:p>
            <a:pPr marL="914400" lvl="1" indent="-457200" algn="just">
              <a:buFont typeface="+mj-lt"/>
              <a:buAutoNum type="arabicPeriod"/>
            </a:pPr>
            <a:r>
              <a:rPr lang="en-NZ" dirty="0">
                <a:solidFill>
                  <a:schemeClr val="tx1"/>
                </a:solidFill>
                <a:latin typeface="+mn-lt"/>
              </a:rPr>
              <a:t>Have programming and documentation standards been followed in the development process?</a:t>
            </a:r>
          </a:p>
          <a:p>
            <a:pPr marL="914400" lvl="1" indent="-457200" algn="just">
              <a:buFont typeface="+mj-lt"/>
              <a:buAutoNum type="arabicPeriod"/>
            </a:pPr>
            <a:r>
              <a:rPr lang="en-NZ" dirty="0">
                <a:solidFill>
                  <a:schemeClr val="tx1"/>
                </a:solidFill>
                <a:latin typeface="+mn-lt"/>
              </a:rPr>
              <a:t>Has the software been properly tested?</a:t>
            </a:r>
          </a:p>
          <a:p>
            <a:pPr marL="914400" lvl="1" indent="-457200" algn="just">
              <a:buFont typeface="+mj-lt"/>
              <a:buAutoNum type="arabicPeriod"/>
            </a:pPr>
            <a:r>
              <a:rPr lang="en-NZ" dirty="0">
                <a:solidFill>
                  <a:schemeClr val="tx1"/>
                </a:solidFill>
                <a:latin typeface="+mn-lt"/>
              </a:rPr>
              <a:t>Is the software sufficiently dependable to be put into use?</a:t>
            </a:r>
          </a:p>
          <a:p>
            <a:pPr marL="914400" lvl="1" indent="-457200" algn="just">
              <a:buFont typeface="+mj-lt"/>
              <a:buAutoNum type="arabicPeriod"/>
            </a:pPr>
            <a:r>
              <a:rPr lang="en-NZ" dirty="0">
                <a:solidFill>
                  <a:schemeClr val="tx1"/>
                </a:solidFill>
                <a:latin typeface="+mn-lt"/>
              </a:rPr>
              <a:t>Is the performance of the software acceptable for normal use?</a:t>
            </a:r>
          </a:p>
          <a:p>
            <a:pPr marL="914400" lvl="1" indent="-457200" algn="just">
              <a:buFont typeface="+mj-lt"/>
              <a:buAutoNum type="arabicPeriod"/>
            </a:pPr>
            <a:r>
              <a:rPr lang="en-NZ" dirty="0">
                <a:solidFill>
                  <a:schemeClr val="tx1"/>
                </a:solidFill>
                <a:latin typeface="+mn-lt"/>
              </a:rPr>
              <a:t>Is the software usable?</a:t>
            </a:r>
          </a:p>
          <a:p>
            <a:pPr marL="914400" lvl="1" indent="-457200" algn="just">
              <a:buFont typeface="+mj-lt"/>
              <a:buAutoNum type="arabicPeriod"/>
            </a:pPr>
            <a:r>
              <a:rPr lang="en-NZ" dirty="0">
                <a:solidFill>
                  <a:schemeClr val="tx1"/>
                </a:solidFill>
                <a:latin typeface="+mn-lt"/>
              </a:rPr>
              <a:t>Is the software well structured and understandable?</a:t>
            </a:r>
            <a:endParaRPr lang="en-GB"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EED6EF64-3468-714E-9541-213D2956B44B}" type="slidenum">
              <a:rPr lang="en-US"/>
              <a:t>7</a:t>
            </a:fld>
            <a:endParaRPr lang="en-US" dirty="0"/>
          </a:p>
        </p:txBody>
      </p:sp>
    </p:spTree>
    <p:extLst>
      <p:ext uri="{BB962C8B-B14F-4D97-AF65-F5344CB8AC3E}">
        <p14:creationId xmlns:p14="http://schemas.microsoft.com/office/powerpoint/2010/main" val="14418042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Quality</a:t>
            </a:r>
            <a:endParaRPr lang="en-GB" dirty="0">
              <a:solidFill>
                <a:schemeClr val="tx1"/>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rPr>
              <a:t>In order to answer the previous questions and measure the quality of software, the quality assurance team relies on the results of </a:t>
            </a:r>
            <a:r>
              <a:rPr lang="en-NZ" sz="2400" dirty="0">
                <a:solidFill>
                  <a:srgbClr val="92D050"/>
                </a:solidFill>
                <a:latin typeface="+mn-lt"/>
              </a:rPr>
              <a:t>software testing</a:t>
            </a:r>
            <a:r>
              <a:rPr lang="en-NZ" sz="2400" dirty="0">
                <a:solidFill>
                  <a:schemeClr val="tx1"/>
                </a:solidFill>
                <a:latin typeface="+mn-lt"/>
              </a:rPr>
              <a:t>.</a:t>
            </a:r>
          </a:p>
          <a:p>
            <a:pPr algn="just">
              <a:buFont typeface="Arial" panose="020B0604020202020204" pitchFamily="34" charset="0"/>
              <a:buChar char="•"/>
            </a:pPr>
            <a:r>
              <a:rPr lang="en-US" sz="2400" dirty="0">
                <a:solidFill>
                  <a:schemeClr val="tx1"/>
                </a:solidFill>
                <a:latin typeface="+mn-lt"/>
              </a:rPr>
              <a:t>Hence they have to ensure that testing has been conducted properly.</a:t>
            </a:r>
            <a:endParaRPr lang="en-GB"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93F63E04-9D2A-D64F-A45C-A004ABF3089D}" type="slidenum">
              <a:rPr lang="en-US"/>
              <a:t>8</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5956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NZ" dirty="0">
                <a:solidFill>
                  <a:schemeClr val="tx1"/>
                </a:solidFill>
              </a:rPr>
              <a:t>Software Quality Attributes</a:t>
            </a:r>
            <a:br>
              <a:rPr lang="en-NZ" dirty="0">
                <a:solidFill>
                  <a:schemeClr val="tx1"/>
                </a:solidFill>
              </a:rPr>
            </a:br>
            <a:r>
              <a:rPr lang="en-NZ" dirty="0">
                <a:solidFill>
                  <a:srgbClr val="92D050"/>
                </a:solidFill>
              </a:rPr>
              <a:t>Performance</a:t>
            </a:r>
            <a:endParaRPr lang="en-GB" dirty="0">
              <a:solidFill>
                <a:srgbClr val="92D050"/>
              </a:solidFill>
            </a:endParaRPr>
          </a:p>
        </p:txBody>
      </p:sp>
      <p:sp>
        <p:nvSpPr>
          <p:cNvPr id="17411" name="Rectangle 3"/>
          <p:cNvSpPr>
            <a:spLocks noGrp="1" noChangeArrowheads="1"/>
          </p:cNvSpPr>
          <p:nvPr>
            <p:ph idx="1"/>
          </p:nvPr>
        </p:nvSpPr>
        <p:spPr/>
        <p:txBody>
          <a:bodyPr>
            <a:normAutofit/>
          </a:bodyPr>
          <a:lstStyle/>
          <a:p>
            <a:pPr algn="just">
              <a:buFont typeface="Arial" panose="020B0604020202020204" pitchFamily="34" charset="0"/>
              <a:buChar char="•"/>
            </a:pPr>
            <a:r>
              <a:rPr lang="en-NZ" sz="2400" dirty="0">
                <a:solidFill>
                  <a:schemeClr val="tx1"/>
                </a:solidFill>
                <a:latin typeface="+mn-lt"/>
                <a:ea typeface="Segoe UI Historic" panose="020B0502040204020203" pitchFamily="34" charset="0"/>
                <a:cs typeface="Segoe UI Historic" panose="020B0502040204020203" pitchFamily="34" charset="0"/>
              </a:rPr>
              <a:t>A performance quality requirement defines a metric that </a:t>
            </a:r>
            <a:r>
              <a:rPr lang="en-NZ" sz="2400" dirty="0">
                <a:solidFill>
                  <a:schemeClr val="tx1"/>
                </a:solidFill>
                <a:latin typeface="+mn-lt"/>
              </a:rPr>
              <a:t>states the amount of </a:t>
            </a:r>
            <a:r>
              <a:rPr lang="en-NZ" sz="2400" dirty="0">
                <a:solidFill>
                  <a:schemeClr val="tx1"/>
                </a:solidFill>
                <a:latin typeface="+mn-lt"/>
                <a:ea typeface="Verdana" panose="020B0604030504040204" pitchFamily="34" charset="0"/>
                <a:cs typeface="Verdana" panose="020B0604030504040204" pitchFamily="34" charset="0"/>
              </a:rPr>
              <a:t>work an application must perform in a given </a:t>
            </a:r>
            <a:r>
              <a:rPr lang="en-NZ" sz="2400" dirty="0">
                <a:solidFill>
                  <a:schemeClr val="tx1"/>
                </a:solidFill>
                <a:latin typeface="+mn-lt"/>
              </a:rPr>
              <a:t>time, </a:t>
            </a:r>
            <a:r>
              <a:rPr lang="en-NZ" sz="2400" dirty="0">
                <a:solidFill>
                  <a:schemeClr val="tx1"/>
                </a:solidFill>
                <a:latin typeface="+mn-lt"/>
                <a:ea typeface="Helvetica Neue" panose="02000503000000020004" pitchFamily="2" charset="0"/>
                <a:cs typeface="Helvetica Neue" panose="02000503000000020004" pitchFamily="2" charset="0"/>
              </a:rPr>
              <a:t>and/or deadlines </a:t>
            </a:r>
            <a:r>
              <a:rPr lang="en-NZ" sz="2400" dirty="0">
                <a:solidFill>
                  <a:schemeClr val="tx1"/>
                </a:solidFill>
                <a:latin typeface="+mn-lt"/>
                <a:ea typeface="Segoe UI Symbol" panose="020B0502040204020203" pitchFamily="34" charset="0"/>
                <a:cs typeface="Helvetica Neue" panose="02000503000000020004" pitchFamily="2" charset="0"/>
              </a:rPr>
              <a:t>that</a:t>
            </a:r>
            <a:r>
              <a:rPr lang="en-NZ" sz="2400" dirty="0">
                <a:solidFill>
                  <a:schemeClr val="tx1"/>
                </a:solidFill>
                <a:latin typeface="+mn-lt"/>
                <a:ea typeface="Helvetica Neue" panose="02000503000000020004" pitchFamily="2" charset="0"/>
                <a:cs typeface="Helvetica Neue" panose="02000503000000020004" pitchFamily="2" charset="0"/>
              </a:rPr>
              <a:t> must be met for correct operation</a:t>
            </a:r>
            <a:r>
              <a:rPr lang="en-NZ" sz="2400" dirty="0">
                <a:solidFill>
                  <a:schemeClr val="tx1"/>
                </a:solidFill>
                <a:latin typeface="+mn-lt"/>
              </a:rPr>
              <a:t>.</a:t>
            </a:r>
            <a:endParaRPr lang="en-US" sz="2400" dirty="0">
              <a:solidFill>
                <a:schemeClr val="tx1"/>
              </a:solidFill>
              <a:latin typeface="+mn-lt"/>
            </a:endParaRPr>
          </a:p>
        </p:txBody>
      </p:sp>
      <p:sp>
        <p:nvSpPr>
          <p:cNvPr id="5" name="Slide Number Placeholder 5"/>
          <p:cNvSpPr txBox="1">
            <a:spLocks/>
          </p:cNvSpPr>
          <p:nvPr/>
        </p:nvSpPr>
        <p:spPr>
          <a:xfrm>
            <a:off x="11350832" y="0"/>
            <a:ext cx="838199" cy="1063416"/>
          </a:xfrm>
          <a:prstGeom prst="rect">
            <a:avLst/>
          </a:prstGeom>
          <a:solidFill>
            <a:srgbClr val="DA272F"/>
          </a:solidFill>
          <a:effectLst>
            <a:outerShdw blurRad="50800" dist="38100" dir="5400000" algn="t" rotWithShape="0">
              <a:prstClr val="black">
                <a:alpha val="40000"/>
              </a:prstClr>
            </a:outerShdw>
          </a:effectLst>
        </p:spPr>
        <p:txBody>
          <a:bodyPr vert="horz" lIns="91440" tIns="45720" rIns="91440" bIns="45720" rtlCol="0" anchor="b"/>
          <a:lstStyle>
            <a:defPPr>
              <a:defRPr lang="en-US"/>
            </a:defPPr>
            <a:lvl1pPr algn="ctr" defTabSz="457200" rtl="0" fontAlgn="base">
              <a:spcBef>
                <a:spcPct val="0"/>
              </a:spcBef>
              <a:spcAft>
                <a:spcPct val="0"/>
              </a:spcAft>
              <a:defRPr sz="2800" b="0" i="0" kern="1200">
                <a:solidFill>
                  <a:schemeClr val="bg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defRPr/>
            </a:pPr>
            <a:fld id="{72A6A4C3-D0DF-F944-9D23-C0D97355DE9C}" type="slidenum">
              <a:rPr lang="en-US" smtClean="0"/>
              <a:t>9</a:t>
            </a:fld>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31" y="4396097"/>
            <a:ext cx="24765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5803538"/>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za Slides Template">
  <a:themeElements>
    <a:clrScheme name="Reza Slides Template">
      <a:dk1>
        <a:sysClr val="windowText" lastClr="000000"/>
      </a:dk1>
      <a:lt1>
        <a:srgbClr val="FFFFFF"/>
      </a:lt1>
      <a:dk2>
        <a:srgbClr val="000000"/>
      </a:dk2>
      <a:lt2>
        <a:srgbClr val="FFFFFF"/>
      </a:lt2>
      <a:accent1>
        <a:srgbClr val="92D050"/>
      </a:accent1>
      <a:accent2>
        <a:srgbClr val="00B0F0"/>
      </a:accent2>
      <a:accent3>
        <a:srgbClr val="FF0000"/>
      </a:accent3>
      <a:accent4>
        <a:srgbClr val="FFC000"/>
      </a:accent4>
      <a:accent5>
        <a:srgbClr val="FFFFFF"/>
      </a:accent5>
      <a:accent6>
        <a:srgbClr val="ACC995"/>
      </a:accent6>
      <a:hlink>
        <a:srgbClr val="00B0F0"/>
      </a:hlink>
      <a:folHlink>
        <a:srgbClr val="00B0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Reza Slides Template" id="{CE7EC469-50E4-442F-AF92-6196BF660BC6}" vid="{3F6B6636-D645-46EE-A64F-D21FCE080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Reza Slides Template</Template>
  <TotalTime>11811</TotalTime>
  <Words>3855</Words>
  <Application>Microsoft Macintosh PowerPoint</Application>
  <PresentationFormat>Widescreen</PresentationFormat>
  <Paragraphs>424</Paragraphs>
  <Slides>64</Slides>
  <Notes>62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ＭＳ Ｐゴシック</vt:lpstr>
      <vt:lpstr>Arial</vt:lpstr>
      <vt:lpstr>Calibri</vt:lpstr>
      <vt:lpstr>Cambria Math</vt:lpstr>
      <vt:lpstr>Century Gothic</vt:lpstr>
      <vt:lpstr>Helvetica Neue</vt:lpstr>
      <vt:lpstr>Segoe UI Historic</vt:lpstr>
      <vt:lpstr>Segoe UI Symbol</vt:lpstr>
      <vt:lpstr>Verdana</vt:lpstr>
      <vt:lpstr>Wingdings</vt:lpstr>
      <vt:lpstr>Wingdings 3</vt:lpstr>
      <vt:lpstr>Reza Slides Template</vt:lpstr>
      <vt:lpstr>PowerPoint Presentation</vt:lpstr>
      <vt:lpstr>Software Quality</vt:lpstr>
      <vt:lpstr>Software Quality</vt:lpstr>
      <vt:lpstr>Software Quality Measurable Quality Requirements</vt:lpstr>
      <vt:lpstr>Software Quality Measurable Quality Requirements How To Define?</vt:lpstr>
      <vt:lpstr>Software Quality</vt:lpstr>
      <vt:lpstr>Software Quality</vt:lpstr>
      <vt:lpstr>Software Quality</vt:lpstr>
      <vt:lpstr>Software Quality Attributes Performance</vt:lpstr>
      <vt:lpstr>Software Quality Attributes Performance Measurements</vt:lpstr>
      <vt:lpstr>Software Quality Attributes Scalability</vt:lpstr>
      <vt:lpstr>Software Quality Attributes Modifiability</vt:lpstr>
      <vt:lpstr>Software Quality Attributes Security</vt:lpstr>
      <vt:lpstr>Software Quality Attributes Availability</vt:lpstr>
      <vt:lpstr>Software Quality Attributes Availability Recoverability</vt:lpstr>
      <vt:lpstr>Software Quality Attributes Portability</vt:lpstr>
      <vt:lpstr>Software Quality Attributes Testability</vt:lpstr>
      <vt:lpstr>Software Quality Attributes Supportability</vt:lpstr>
      <vt:lpstr>Software Quality Attributes</vt:lpstr>
      <vt:lpstr>Software Quality Attributes</vt:lpstr>
      <vt:lpstr>Software Measurement</vt:lpstr>
      <vt:lpstr>Software Measurement Software Metrics</vt:lpstr>
      <vt:lpstr>Software Measurement Software Metrics</vt:lpstr>
      <vt:lpstr>Software Measurement Software Metrics</vt:lpstr>
      <vt:lpstr>Software Measurement Software Metrics Control Metrics</vt:lpstr>
      <vt:lpstr>Software Measurement Software Metrics Predictor Metrics</vt:lpstr>
      <vt:lpstr>Software Measurement Software Metrics Product Metrics</vt:lpstr>
      <vt:lpstr>Software Measurement Software Metrics Product Metrics</vt:lpstr>
      <vt:lpstr>Software Measurement Software Metrics Product Metrics</vt:lpstr>
      <vt:lpstr>Software Measurement Software Metrics Static Metrics</vt:lpstr>
      <vt:lpstr>Software Measurement Software Metrics Static Metrics</vt:lpstr>
      <vt:lpstr>Software Measurement Software Metrics Static Metrics</vt:lpstr>
      <vt:lpstr>Control Flow Graph</vt:lpstr>
      <vt:lpstr>Control Flow Graph</vt:lpstr>
      <vt:lpstr>Control Flow Graph Example</vt:lpstr>
      <vt:lpstr>Control Flow Graph Activity 1</vt:lpstr>
      <vt:lpstr>Control Flow Graph Activity 2</vt:lpstr>
      <vt:lpstr>Software Measurement Software Metrics Static Metrics</vt:lpstr>
      <vt:lpstr>Software Measurement Software Metrics Cyclomatic Complexity</vt:lpstr>
      <vt:lpstr>Software Measurement Software Metrics Cyclomatic Complexity</vt:lpstr>
      <vt:lpstr>Software Measurement Software Metrics Evaluating Cyclomatic Complexity</vt:lpstr>
      <vt:lpstr>Software Measurement Software Metrics Static Metrics</vt:lpstr>
      <vt:lpstr>Software Measurement Software Metrics Static Metrics</vt:lpstr>
      <vt:lpstr>Software Measurement Software Metrics Static Metrics</vt:lpstr>
      <vt:lpstr>Software Measurement Object Oriented Software Metrics Weighted Methods per Class</vt:lpstr>
      <vt:lpstr>Software Measurement Object Oriented Software Metrics Weighted Methods per Class</vt:lpstr>
      <vt:lpstr>Software Measurement Object Oriented Software Metrics Weighted Methods per Class</vt:lpstr>
      <vt:lpstr>Software Measurement Object Oriented Software Metrics Depth in Inheritance Tree </vt:lpstr>
      <vt:lpstr>Software Measurement Object Oriented Software Metrics Depth in Inheritance Tree </vt:lpstr>
      <vt:lpstr>Software Measurement Object Oriented Software Metrics Depth in Inheritance Tree </vt:lpstr>
      <vt:lpstr>Software Measurement Object Oriented Software Metrics Number of Children</vt:lpstr>
      <vt:lpstr>Software Measurement Object Oriented Software Metrics  Coupling Between Objects </vt:lpstr>
      <vt:lpstr>Software Measurement Object Oriented Software Metrics  Coupling Between Objects </vt:lpstr>
      <vt:lpstr>PowerPoint Presentation</vt:lpstr>
      <vt:lpstr>Software Measurement Object Oriented Software Metrics  Coupling Between Objects </vt:lpstr>
      <vt:lpstr>Software Measurement Object Oriented Software Metrics  Coupling Between Objects </vt:lpstr>
      <vt:lpstr>Software Measurement Object Oriented Software Metrics  Response for Class</vt:lpstr>
      <vt:lpstr>Software Measurement Object Oriented Software Metrics  Response for Class</vt:lpstr>
      <vt:lpstr>Software Measurement Object Oriented Software Metrics</vt:lpstr>
      <vt:lpstr>Software Measurement Object Oriented Software Metrics</vt:lpstr>
      <vt:lpstr>Software Measurement Software Metrics Applications</vt:lpstr>
      <vt:lpstr>Software Measurement Software Metrics Applications</vt:lpstr>
      <vt:lpstr>Software Measurement Software Metrics</vt:lpstr>
      <vt:lpstr>Software Measurement Software Metrics</vt:lpstr>
    </vt:vector>
  </TitlesOfParts>
  <Company>St Andrews University</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Figures-Chapter</dc:title>
  <dc:creator>Ian Sommerville</dc:creator>
  <cp:lastModifiedBy>Seyed Reza Shahamiri</cp:lastModifiedBy>
  <cp:revision>249</cp:revision>
  <dcterms:created xsi:type="dcterms:W3CDTF">2010-01-06T19:57:16Z</dcterms:created>
  <dcterms:modified xsi:type="dcterms:W3CDTF">2018-08-14T02:34:31Z</dcterms:modified>
</cp:coreProperties>
</file>